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6"/>
  </p:notesMasterIdLst>
  <p:sldIdLst>
    <p:sldId id="271" r:id="rId2"/>
    <p:sldId id="256" r:id="rId3"/>
    <p:sldId id="262" r:id="rId4"/>
    <p:sldId id="258" r:id="rId5"/>
    <p:sldId id="257" r:id="rId6"/>
    <p:sldId id="263" r:id="rId7"/>
    <p:sldId id="264" r:id="rId8"/>
    <p:sldId id="261" r:id="rId9"/>
    <p:sldId id="265" r:id="rId10"/>
    <p:sldId id="259" r:id="rId11"/>
    <p:sldId id="272" r:id="rId12"/>
    <p:sldId id="268" r:id="rId13"/>
    <p:sldId id="270" r:id="rId14"/>
    <p:sldId id="269" r:id="rId15"/>
  </p:sldIdLst>
  <p:sldSz cx="12192000" cy="6858000"/>
  <p:notesSz cx="6858000" cy="9144000"/>
  <p:embeddedFontLst>
    <p:embeddedFont>
      <p:font typeface="Calibri Light" panose="020F0302020204030204" pitchFamily="34" charset="0"/>
      <p:regular r:id="rId17"/>
      <p:italic r:id="rId18"/>
    </p:embeddedFont>
    <p:embeddedFont>
      <p:font typeface="B Titr" panose="00000700000000000000" pitchFamily="2" charset="-78"/>
      <p:bold r:id="rId19"/>
    </p:embeddedFont>
    <p:embeddedFont>
      <p:font typeface="Calibri" panose="020F0502020204030204" pitchFamily="34" charset="0"/>
      <p:regular r:id="rId20"/>
      <p:bold r:id="rId21"/>
      <p:italic r:id="rId22"/>
      <p:boldItalic r:id="rId2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72" autoAdjust="0"/>
    <p:restoredTop sz="94660"/>
  </p:normalViewPr>
  <p:slideViewPr>
    <p:cSldViewPr snapToGrid="0">
      <p:cViewPr varScale="1">
        <p:scale>
          <a:sx n="56" d="100"/>
          <a:sy n="56" d="100"/>
        </p:scale>
        <p:origin x="64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28629C-6ADD-4D77-B59E-F5BDBAEA5441}" type="doc">
      <dgm:prSet loTypeId="urn:microsoft.com/office/officeart/2005/8/layout/arrow2" loCatId="process" qsTypeId="urn:microsoft.com/office/officeart/2005/8/quickstyle/simple1" qsCatId="simple" csTypeId="urn:microsoft.com/office/officeart/2005/8/colors/accent1_2" csCatId="accent1" phldr="1"/>
      <dgm:spPr/>
    </dgm:pt>
    <dgm:pt modelId="{90284B34-BACD-403C-9FD6-67F163B8C9B7}">
      <dgm:prSet phldrT="[Text]" custT="1"/>
      <dgm:spPr/>
      <dgm:t>
        <a:bodyPr/>
        <a:lstStyle/>
        <a:p>
          <a:pPr algn="ctr"/>
          <a:r>
            <a:rPr lang="fa-IR" sz="1600" b="1" dirty="0" smtClean="0">
              <a:solidFill>
                <a:srgbClr val="FF0000"/>
              </a:solidFill>
              <a:cs typeface="B Titr" panose="00000700000000000000" pitchFamily="2" charset="-78"/>
            </a:rPr>
            <a:t>بازرسی حداقلی براساس نمونه گیری از  محصول در مقصد</a:t>
          </a:r>
          <a:endParaRPr lang="en-US" sz="1600" b="1" dirty="0">
            <a:solidFill>
              <a:srgbClr val="FF0000"/>
            </a:solidFill>
            <a:cs typeface="B Titr" panose="00000700000000000000" pitchFamily="2" charset="-78"/>
          </a:endParaRPr>
        </a:p>
      </dgm:t>
    </dgm:pt>
    <dgm:pt modelId="{A3CEC431-1AA9-4EDC-8684-8F365AB0D2EA}" type="parTrans" cxnId="{96EA04A1-2ADC-4674-B406-050926453EA4}">
      <dgm:prSet/>
      <dgm:spPr/>
      <dgm:t>
        <a:bodyPr/>
        <a:lstStyle/>
        <a:p>
          <a:endParaRPr lang="en-US"/>
        </a:p>
      </dgm:t>
    </dgm:pt>
    <dgm:pt modelId="{A4EDCF79-FF75-4593-8B03-F39E1C36F187}" type="sibTrans" cxnId="{96EA04A1-2ADC-4674-B406-050926453EA4}">
      <dgm:prSet/>
      <dgm:spPr/>
      <dgm:t>
        <a:bodyPr/>
        <a:lstStyle/>
        <a:p>
          <a:endParaRPr lang="en-US"/>
        </a:p>
      </dgm:t>
    </dgm:pt>
    <dgm:pt modelId="{D28977AD-2EF9-49D0-B665-9B83D192F707}">
      <dgm:prSet phldrT="[Text]" custT="1"/>
      <dgm:spPr/>
      <dgm:t>
        <a:bodyPr/>
        <a:lstStyle/>
        <a:p>
          <a:pPr algn="ctr"/>
          <a:r>
            <a:rPr lang="fa-IR" sz="1600" b="1" dirty="0" smtClean="0">
              <a:solidFill>
                <a:srgbClr val="FF0000"/>
              </a:solidFill>
              <a:cs typeface="B Titr" panose="00000700000000000000" pitchFamily="2" charset="-78"/>
            </a:rPr>
            <a:t>ارزیابی انطباق محصول بر اساس کنترل  فرآیند تولید در مبدا</a:t>
          </a:r>
          <a:endParaRPr lang="en-US" sz="1600" b="1" dirty="0">
            <a:solidFill>
              <a:srgbClr val="FF0000"/>
            </a:solidFill>
            <a:cs typeface="B Titr" panose="00000700000000000000" pitchFamily="2" charset="-78"/>
          </a:endParaRPr>
        </a:p>
      </dgm:t>
    </dgm:pt>
    <dgm:pt modelId="{CE8A0661-E515-4C42-98A0-F3CFCB0553E3}" type="parTrans" cxnId="{19D6947F-4A71-4DC0-AE9C-FA17439276E3}">
      <dgm:prSet/>
      <dgm:spPr/>
      <dgm:t>
        <a:bodyPr/>
        <a:lstStyle/>
        <a:p>
          <a:endParaRPr lang="en-US"/>
        </a:p>
      </dgm:t>
    </dgm:pt>
    <dgm:pt modelId="{DF40E5E5-05FC-4D7B-9E42-3F64EC7B86E9}" type="sibTrans" cxnId="{19D6947F-4A71-4DC0-AE9C-FA17439276E3}">
      <dgm:prSet/>
      <dgm:spPr/>
      <dgm:t>
        <a:bodyPr/>
        <a:lstStyle/>
        <a:p>
          <a:endParaRPr lang="en-US"/>
        </a:p>
      </dgm:t>
    </dgm:pt>
    <dgm:pt modelId="{3FC1C446-7DB5-4A83-B403-FEC29C8390DE}">
      <dgm:prSet phldrT="[Text]" phldr="1"/>
      <dgm:spPr/>
      <dgm:t>
        <a:bodyPr/>
        <a:lstStyle/>
        <a:p>
          <a:endParaRPr lang="en-US" dirty="0"/>
        </a:p>
      </dgm:t>
    </dgm:pt>
    <dgm:pt modelId="{29D8AFAB-944E-42B6-93EC-475EF44A2192}" type="sibTrans" cxnId="{EA8E17B8-AA9B-4EF1-9DA0-B41A970D9F13}">
      <dgm:prSet/>
      <dgm:spPr/>
      <dgm:t>
        <a:bodyPr/>
        <a:lstStyle/>
        <a:p>
          <a:endParaRPr lang="en-US"/>
        </a:p>
      </dgm:t>
    </dgm:pt>
    <dgm:pt modelId="{BBB16E7C-01FE-4389-BF58-ED99DA935381}" type="parTrans" cxnId="{EA8E17B8-AA9B-4EF1-9DA0-B41A970D9F13}">
      <dgm:prSet/>
      <dgm:spPr/>
      <dgm:t>
        <a:bodyPr/>
        <a:lstStyle/>
        <a:p>
          <a:endParaRPr lang="en-US"/>
        </a:p>
      </dgm:t>
    </dgm:pt>
    <dgm:pt modelId="{30A3E288-EB8A-4D6B-B440-E76CBA1C99CC}" type="pres">
      <dgm:prSet presAssocID="{8028629C-6ADD-4D77-B59E-F5BDBAEA5441}" presName="arrowDiagram" presStyleCnt="0">
        <dgm:presLayoutVars>
          <dgm:chMax val="5"/>
          <dgm:dir/>
          <dgm:resizeHandles val="exact"/>
        </dgm:presLayoutVars>
      </dgm:prSet>
      <dgm:spPr/>
    </dgm:pt>
    <dgm:pt modelId="{E293008F-850A-434F-8CA6-B3293A66CA5A}" type="pres">
      <dgm:prSet presAssocID="{8028629C-6ADD-4D77-B59E-F5BDBAEA5441}" presName="arrow" presStyleLbl="bgShp" presStyleIdx="0" presStyleCnt="1"/>
      <dgm:spPr>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dgm:spPr>
    </dgm:pt>
    <dgm:pt modelId="{D0E60B74-0DC2-4DC5-A89F-813C061E2F00}" type="pres">
      <dgm:prSet presAssocID="{8028629C-6ADD-4D77-B59E-F5BDBAEA5441}" presName="arrowDiagram3" presStyleCnt="0"/>
      <dgm:spPr/>
    </dgm:pt>
    <dgm:pt modelId="{F1B7FD19-BD7C-48B9-8AA5-E63E149BF469}" type="pres">
      <dgm:prSet presAssocID="{90284B34-BACD-403C-9FD6-67F163B8C9B7}" presName="bullet3a" presStyleLbl="node1" presStyleIdx="0" presStyleCnt="3"/>
      <dgm:spPr/>
    </dgm:pt>
    <dgm:pt modelId="{382CD3BC-8E22-4006-AFB6-A921CEE54C06}" type="pres">
      <dgm:prSet presAssocID="{90284B34-BACD-403C-9FD6-67F163B8C9B7}" presName="textBox3a" presStyleLbl="revTx" presStyleIdx="0" presStyleCnt="3" custScaleX="184609">
        <dgm:presLayoutVars>
          <dgm:bulletEnabled val="1"/>
        </dgm:presLayoutVars>
      </dgm:prSet>
      <dgm:spPr/>
      <dgm:t>
        <a:bodyPr/>
        <a:lstStyle/>
        <a:p>
          <a:pPr rtl="1"/>
          <a:endParaRPr lang="fa-IR"/>
        </a:p>
      </dgm:t>
    </dgm:pt>
    <dgm:pt modelId="{9B7FE978-5151-4B8C-B006-E9E06B735F32}" type="pres">
      <dgm:prSet presAssocID="{3FC1C446-7DB5-4A83-B403-FEC29C8390DE}" presName="bullet3b" presStyleLbl="node1" presStyleIdx="1" presStyleCnt="3"/>
      <dgm:spPr/>
    </dgm:pt>
    <dgm:pt modelId="{886A9294-78AB-4BFB-908C-6F8C959EE8B6}" type="pres">
      <dgm:prSet presAssocID="{3FC1C446-7DB5-4A83-B403-FEC29C8390DE}" presName="textBox3b" presStyleLbl="revTx" presStyleIdx="1" presStyleCnt="3">
        <dgm:presLayoutVars>
          <dgm:bulletEnabled val="1"/>
        </dgm:presLayoutVars>
      </dgm:prSet>
      <dgm:spPr/>
      <dgm:t>
        <a:bodyPr/>
        <a:lstStyle/>
        <a:p>
          <a:pPr rtl="1"/>
          <a:endParaRPr lang="fa-IR"/>
        </a:p>
      </dgm:t>
    </dgm:pt>
    <dgm:pt modelId="{B272201E-FBA8-4255-A1CE-86B34B658CA4}" type="pres">
      <dgm:prSet presAssocID="{D28977AD-2EF9-49D0-B665-9B83D192F707}" presName="bullet3c" presStyleLbl="node1" presStyleIdx="2" presStyleCnt="3"/>
      <dgm:spPr/>
    </dgm:pt>
    <dgm:pt modelId="{BF9203A3-F6BC-4821-88D1-522DD29A5CF3}" type="pres">
      <dgm:prSet presAssocID="{D28977AD-2EF9-49D0-B665-9B83D192F707}" presName="textBox3c" presStyleLbl="revTx" presStyleIdx="2" presStyleCnt="3" custScaleX="164895" custScaleY="63813" custLinFactNeighborY="1937">
        <dgm:presLayoutVars>
          <dgm:bulletEnabled val="1"/>
        </dgm:presLayoutVars>
      </dgm:prSet>
      <dgm:spPr/>
      <dgm:t>
        <a:bodyPr/>
        <a:lstStyle/>
        <a:p>
          <a:pPr rtl="1"/>
          <a:endParaRPr lang="fa-IR"/>
        </a:p>
      </dgm:t>
    </dgm:pt>
  </dgm:ptLst>
  <dgm:cxnLst>
    <dgm:cxn modelId="{96EA04A1-2ADC-4674-B406-050926453EA4}" srcId="{8028629C-6ADD-4D77-B59E-F5BDBAEA5441}" destId="{90284B34-BACD-403C-9FD6-67F163B8C9B7}" srcOrd="0" destOrd="0" parTransId="{A3CEC431-1AA9-4EDC-8684-8F365AB0D2EA}" sibTransId="{A4EDCF79-FF75-4593-8B03-F39E1C36F187}"/>
    <dgm:cxn modelId="{EA8E17B8-AA9B-4EF1-9DA0-B41A970D9F13}" srcId="{8028629C-6ADD-4D77-B59E-F5BDBAEA5441}" destId="{3FC1C446-7DB5-4A83-B403-FEC29C8390DE}" srcOrd="1" destOrd="0" parTransId="{BBB16E7C-01FE-4389-BF58-ED99DA935381}" sibTransId="{29D8AFAB-944E-42B6-93EC-475EF44A2192}"/>
    <dgm:cxn modelId="{3ECF817C-13F9-4F49-834B-D420FD5D0847}" type="presOf" srcId="{90284B34-BACD-403C-9FD6-67F163B8C9B7}" destId="{382CD3BC-8E22-4006-AFB6-A921CEE54C06}" srcOrd="0" destOrd="0" presId="urn:microsoft.com/office/officeart/2005/8/layout/arrow2"/>
    <dgm:cxn modelId="{4980BA6C-C6F1-430B-9869-53242685EA28}" type="presOf" srcId="{3FC1C446-7DB5-4A83-B403-FEC29C8390DE}" destId="{886A9294-78AB-4BFB-908C-6F8C959EE8B6}" srcOrd="0" destOrd="0" presId="urn:microsoft.com/office/officeart/2005/8/layout/arrow2"/>
    <dgm:cxn modelId="{B74B308E-C30E-4277-A914-10EA16718DCB}" type="presOf" srcId="{8028629C-6ADD-4D77-B59E-F5BDBAEA5441}" destId="{30A3E288-EB8A-4D6B-B440-E76CBA1C99CC}" srcOrd="0" destOrd="0" presId="urn:microsoft.com/office/officeart/2005/8/layout/arrow2"/>
    <dgm:cxn modelId="{19D6947F-4A71-4DC0-AE9C-FA17439276E3}" srcId="{8028629C-6ADD-4D77-B59E-F5BDBAEA5441}" destId="{D28977AD-2EF9-49D0-B665-9B83D192F707}" srcOrd="2" destOrd="0" parTransId="{CE8A0661-E515-4C42-98A0-F3CFCB0553E3}" sibTransId="{DF40E5E5-05FC-4D7B-9E42-3F64EC7B86E9}"/>
    <dgm:cxn modelId="{420F70DD-B52E-4916-B93B-2312B16B7CAF}" type="presOf" srcId="{D28977AD-2EF9-49D0-B665-9B83D192F707}" destId="{BF9203A3-F6BC-4821-88D1-522DD29A5CF3}" srcOrd="0" destOrd="0" presId="urn:microsoft.com/office/officeart/2005/8/layout/arrow2"/>
    <dgm:cxn modelId="{72E56E7E-4EFF-4C07-A09D-6813132FDF6E}" type="presParOf" srcId="{30A3E288-EB8A-4D6B-B440-E76CBA1C99CC}" destId="{E293008F-850A-434F-8CA6-B3293A66CA5A}" srcOrd="0" destOrd="0" presId="urn:microsoft.com/office/officeart/2005/8/layout/arrow2"/>
    <dgm:cxn modelId="{AE758C65-AC01-4D78-AD1F-0226AE0F3C65}" type="presParOf" srcId="{30A3E288-EB8A-4D6B-B440-E76CBA1C99CC}" destId="{D0E60B74-0DC2-4DC5-A89F-813C061E2F00}" srcOrd="1" destOrd="0" presId="urn:microsoft.com/office/officeart/2005/8/layout/arrow2"/>
    <dgm:cxn modelId="{82D5D24E-CD27-49C9-B37A-0DE15141E8E7}" type="presParOf" srcId="{D0E60B74-0DC2-4DC5-A89F-813C061E2F00}" destId="{F1B7FD19-BD7C-48B9-8AA5-E63E149BF469}" srcOrd="0" destOrd="0" presId="urn:microsoft.com/office/officeart/2005/8/layout/arrow2"/>
    <dgm:cxn modelId="{9A1F7AD0-4108-4F00-B750-7AB5EDC59201}" type="presParOf" srcId="{D0E60B74-0DC2-4DC5-A89F-813C061E2F00}" destId="{382CD3BC-8E22-4006-AFB6-A921CEE54C06}" srcOrd="1" destOrd="0" presId="urn:microsoft.com/office/officeart/2005/8/layout/arrow2"/>
    <dgm:cxn modelId="{C6119346-50A5-46E6-8C85-E0D2951B06D7}" type="presParOf" srcId="{D0E60B74-0DC2-4DC5-A89F-813C061E2F00}" destId="{9B7FE978-5151-4B8C-B006-E9E06B735F32}" srcOrd="2" destOrd="0" presId="urn:microsoft.com/office/officeart/2005/8/layout/arrow2"/>
    <dgm:cxn modelId="{70B5D393-D3A6-4A23-B15B-1237A4A59D17}" type="presParOf" srcId="{D0E60B74-0DC2-4DC5-A89F-813C061E2F00}" destId="{886A9294-78AB-4BFB-908C-6F8C959EE8B6}" srcOrd="3" destOrd="0" presId="urn:microsoft.com/office/officeart/2005/8/layout/arrow2"/>
    <dgm:cxn modelId="{D21959D2-2A5D-4899-A38C-F967D576B2E8}" type="presParOf" srcId="{D0E60B74-0DC2-4DC5-A89F-813C061E2F00}" destId="{B272201E-FBA8-4255-A1CE-86B34B658CA4}" srcOrd="4" destOrd="0" presId="urn:microsoft.com/office/officeart/2005/8/layout/arrow2"/>
    <dgm:cxn modelId="{2BDE9154-6841-497C-B084-5311BE5D6DD7}" type="presParOf" srcId="{D0E60B74-0DC2-4DC5-A89F-813C061E2F00}" destId="{BF9203A3-F6BC-4821-88D1-522DD29A5CF3}" srcOrd="5"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313974-63EF-4A09-9F2A-90EF1EAB3FC6}" type="datetimeFigureOut">
              <a:rPr lang="en-US" smtClean="0"/>
              <a:t>2/22/2017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5942D-29CC-4876-82F4-B9F38823D443}" type="slidenum">
              <a:rPr lang="en-US" smtClean="0"/>
              <a:t>‹#›</a:t>
            </a:fld>
            <a:endParaRPr lang="en-US"/>
          </a:p>
        </p:txBody>
      </p:sp>
    </p:spTree>
    <p:extLst>
      <p:ext uri="{BB962C8B-B14F-4D97-AF65-F5344CB8AC3E}">
        <p14:creationId xmlns:p14="http://schemas.microsoft.com/office/powerpoint/2010/main" val="2406173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05942D-29CC-4876-82F4-B9F38823D443}" type="slidenum">
              <a:rPr lang="en-US" smtClean="0"/>
              <a:t>1</a:t>
            </a:fld>
            <a:endParaRPr lang="en-US"/>
          </a:p>
        </p:txBody>
      </p:sp>
    </p:spTree>
    <p:extLst>
      <p:ext uri="{BB962C8B-B14F-4D97-AF65-F5344CB8AC3E}">
        <p14:creationId xmlns:p14="http://schemas.microsoft.com/office/powerpoint/2010/main" val="29410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8B97EB8-EB69-4881-8AB4-B3DD29DFB4F2}" type="datetime1">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2ACA37-8281-434D-8730-28DE882D4ABB}" type="datetime1">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5159706-A5E7-4637-BD67-88E5E3CA59B3}" type="datetime1">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963911D-9EB2-46DE-8F37-1975879590B9}" type="datetime1">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D25A6F0-5D69-439D-B7BD-96FB1AEAAB8A}" type="datetime1">
              <a:rPr lang="en-US" smtClean="0"/>
              <a:t>2/22/2017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3328EB-45A3-411B-AE57-286B292B9E8E}" type="datetime1">
              <a:rPr lang="en-US" smtClean="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1FACA7-A1E1-49DA-9FE6-22066342CC3E}" type="datetime1">
              <a:rPr lang="en-US" smtClean="0"/>
              <a:t>2/22/2017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AB92257-170F-4963-9CC1-CFE67BBD789A}" type="datetime1">
              <a:rPr lang="en-US" smtClean="0"/>
              <a:t>2/22/2017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644DD9-A5F0-409E-82B4-7B4961F6055B}" type="datetime1">
              <a:rPr lang="en-US" smtClean="0"/>
              <a:t>2/22/2017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8E0733-F0BD-4CD0-9EC2-06C1B7159B92}" type="datetime1">
              <a:rPr lang="en-US" smtClean="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481D9A-9A19-4283-A691-854A60BFC850}" type="datetime1">
              <a:rPr lang="en-US" smtClean="0"/>
              <a:t>2/22/2017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5489E-E8B2-4745-9EC4-051AA63486CB}" type="datetime1">
              <a:rPr lang="en-US" smtClean="0"/>
              <a:t>2/22/2017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3.tif"/><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4.xml"/><Relationship Id="rId4" Type="http://schemas.openxmlformats.org/officeDocument/2006/relationships/image" Target="../media/image3.ti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ti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tif"/></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5.jpg"/><Relationship Id="rId1" Type="http://schemas.openxmlformats.org/officeDocument/2006/relationships/slideLayout" Target="../slideLayouts/slideLayout1.xml"/><Relationship Id="rId5" Type="http://schemas.openxmlformats.org/officeDocument/2006/relationships/image" Target="../media/image3.ti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160338"/>
            <a:ext cx="11585864" cy="2852737"/>
          </a:xfrm>
        </p:spPr>
        <p:txBody>
          <a:bodyPr>
            <a:normAutofit fontScale="90000"/>
          </a:bodyPr>
          <a:lstStyle/>
          <a:p>
            <a:pPr algn="ctr"/>
            <a:r>
              <a:rPr lang="en-US" b="1" dirty="0" smtClean="0">
                <a:solidFill>
                  <a:srgbClr val="002060"/>
                </a:solidFill>
              </a:rPr>
              <a:t>Quality Challenges of Iranian steel market</a:t>
            </a:r>
            <a:r>
              <a:rPr lang="en-US" sz="6700" b="1" dirty="0" smtClean="0">
                <a:solidFill>
                  <a:srgbClr val="002060"/>
                </a:solidFill>
              </a:rPr>
              <a:t/>
            </a:r>
            <a:br>
              <a:rPr lang="en-US" sz="6700" b="1" dirty="0" smtClean="0">
                <a:solidFill>
                  <a:srgbClr val="002060"/>
                </a:solidFill>
              </a:rPr>
            </a:br>
            <a:r>
              <a:rPr lang="en-US" sz="6700" b="1" dirty="0" smtClean="0">
                <a:solidFill>
                  <a:srgbClr val="002060"/>
                </a:solidFill>
              </a:rPr>
              <a:t> An introduction to </a:t>
            </a:r>
            <a:br>
              <a:rPr lang="en-US" sz="6700" b="1" dirty="0" smtClean="0">
                <a:solidFill>
                  <a:srgbClr val="002060"/>
                </a:solidFill>
              </a:rPr>
            </a:br>
            <a:r>
              <a:rPr lang="en-US" sz="6700" b="1" dirty="0" smtClean="0">
                <a:solidFill>
                  <a:srgbClr val="CC0099"/>
                </a:solidFill>
              </a:rPr>
              <a:t>IR-MARKING</a:t>
            </a:r>
            <a:r>
              <a:rPr lang="en-US" sz="6700" b="1" dirty="0" smtClean="0">
                <a:solidFill>
                  <a:srgbClr val="002060"/>
                </a:solidFill>
              </a:rPr>
              <a:t> model</a:t>
            </a:r>
            <a:endParaRPr lang="fa-IR" b="1" dirty="0">
              <a:solidFill>
                <a:srgbClr val="002060"/>
              </a:solidFill>
            </a:endParaRPr>
          </a:p>
        </p:txBody>
      </p:sp>
      <p:sp>
        <p:nvSpPr>
          <p:cNvPr id="3" name="Text Placeholder 2"/>
          <p:cNvSpPr>
            <a:spLocks noGrp="1"/>
          </p:cNvSpPr>
          <p:nvPr>
            <p:ph type="body" idx="1"/>
          </p:nvPr>
        </p:nvSpPr>
        <p:spPr>
          <a:xfrm>
            <a:off x="831850" y="3934836"/>
            <a:ext cx="10515600" cy="1500187"/>
          </a:xfrm>
        </p:spPr>
        <p:txBody>
          <a:bodyPr>
            <a:normAutofit fontScale="92500" lnSpcReduction="20000"/>
          </a:bodyPr>
          <a:lstStyle/>
          <a:p>
            <a:pPr algn="ctr"/>
            <a:r>
              <a:rPr lang="en-US" b="1" dirty="0" smtClean="0">
                <a:solidFill>
                  <a:schemeClr val="accent6">
                    <a:lumMod val="50000"/>
                  </a:schemeClr>
                </a:solidFill>
              </a:rPr>
              <a:t>Iranian National Standard Association</a:t>
            </a:r>
          </a:p>
          <a:p>
            <a:pPr algn="ctr"/>
            <a:r>
              <a:rPr lang="en-US" b="1" dirty="0" smtClean="0">
                <a:solidFill>
                  <a:schemeClr val="accent6">
                    <a:lumMod val="50000"/>
                  </a:schemeClr>
                </a:solidFill>
              </a:rPr>
              <a:t>Iranian Steel </a:t>
            </a:r>
            <a:r>
              <a:rPr lang="en-US" b="1" dirty="0">
                <a:solidFill>
                  <a:schemeClr val="accent6">
                    <a:lumMod val="50000"/>
                  </a:schemeClr>
                </a:solidFill>
              </a:rPr>
              <a:t>P</a:t>
            </a:r>
            <a:r>
              <a:rPr lang="en-US" b="1" dirty="0" smtClean="0">
                <a:solidFill>
                  <a:schemeClr val="accent6">
                    <a:lumMod val="50000"/>
                  </a:schemeClr>
                </a:solidFill>
              </a:rPr>
              <a:t>roducers Association</a:t>
            </a:r>
          </a:p>
          <a:p>
            <a:pPr algn="ctr"/>
            <a:r>
              <a:rPr lang="en-US" b="1" dirty="0" smtClean="0">
                <a:solidFill>
                  <a:schemeClr val="accent6">
                    <a:lumMod val="50000"/>
                  </a:schemeClr>
                </a:solidFill>
              </a:rPr>
              <a:t>Isfahan University of Technology</a:t>
            </a:r>
            <a:endParaRPr lang="fa-IR" b="1" dirty="0" smtClean="0">
              <a:solidFill>
                <a:schemeClr val="accent6">
                  <a:lumMod val="50000"/>
                </a:schemeClr>
              </a:solidFill>
            </a:endParaRPr>
          </a:p>
          <a:p>
            <a:r>
              <a:rPr lang="en-US" b="1" dirty="0" smtClean="0">
                <a:solidFill>
                  <a:schemeClr val="accent6">
                    <a:lumMod val="50000"/>
                  </a:schemeClr>
                </a:solidFill>
              </a:rPr>
              <a:t>FEB 2017</a:t>
            </a:r>
            <a:endParaRPr lang="fa-IR" b="1" dirty="0">
              <a:solidFill>
                <a:schemeClr val="accent6">
                  <a:lumMod val="50000"/>
                </a:schemeClr>
              </a:solidFill>
            </a:endParaRPr>
          </a:p>
        </p:txBody>
      </p:sp>
      <p:sp>
        <p:nvSpPr>
          <p:cNvPr id="4" name="AutoShape 2" descr="Image result for ‫آرم دانشگاه صنعتی اصفهان‬‎"/>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ooter Placeholder 9"/>
          <p:cNvSpPr>
            <a:spLocks noGrp="1"/>
          </p:cNvSpPr>
          <p:nvPr>
            <p:ph type="ftr" sz="quarter" idx="11"/>
          </p:nvPr>
        </p:nvSpPr>
        <p:spPr>
          <a:xfrm>
            <a:off x="3709555" y="5612248"/>
            <a:ext cx="4010890" cy="966786"/>
          </a:xfrm>
        </p:spPr>
        <p:txBody>
          <a:bodyPr/>
          <a:lstStyle/>
          <a:p>
            <a:endParaRPr lang="en-US" dirty="0"/>
          </a:p>
        </p:txBody>
      </p:sp>
      <p:grpSp>
        <p:nvGrpSpPr>
          <p:cNvPr id="18" name="Group 17"/>
          <p:cNvGrpSpPr/>
          <p:nvPr/>
        </p:nvGrpSpPr>
        <p:grpSpPr>
          <a:xfrm>
            <a:off x="4110076" y="5721784"/>
            <a:ext cx="3279592" cy="914400"/>
            <a:chOff x="4110076" y="5721784"/>
            <a:chExt cx="3279592" cy="91440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543" y="5721784"/>
              <a:ext cx="1285875" cy="85725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418" y="5721784"/>
              <a:ext cx="857250" cy="85725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076" y="5721784"/>
              <a:ext cx="1136467" cy="914400"/>
            </a:xfrm>
            <a:prstGeom prst="rect">
              <a:avLst/>
            </a:prstGeom>
          </p:spPr>
        </p:pic>
      </p:grpSp>
    </p:spTree>
    <p:extLst>
      <p:ext uri="{BB962C8B-B14F-4D97-AF65-F5344CB8AC3E}">
        <p14:creationId xmlns:p14="http://schemas.microsoft.com/office/powerpoint/2010/main" val="23836923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254000" y="1041400"/>
            <a:ext cx="5171440" cy="3117850"/>
          </a:xfrm>
          <a:prstGeom prst="rect">
            <a:avLst/>
          </a:prstGeom>
        </p:spPr>
      </p:pic>
      <p:sp>
        <p:nvSpPr>
          <p:cNvPr id="2" name="Title 1"/>
          <p:cNvSpPr>
            <a:spLocks noGrp="1"/>
          </p:cNvSpPr>
          <p:nvPr>
            <p:ph type="ctrTitle"/>
          </p:nvPr>
        </p:nvSpPr>
        <p:spPr>
          <a:xfrm>
            <a:off x="1524000" y="246063"/>
            <a:ext cx="9144000" cy="795337"/>
          </a:xfrm>
        </p:spPr>
        <p:txBody>
          <a:bodyPr>
            <a:normAutofit/>
          </a:bodyPr>
          <a:lstStyle/>
          <a:p>
            <a:pPr algn="r"/>
            <a:r>
              <a:rPr lang="fa-IR" sz="4000" dirty="0">
                <a:solidFill>
                  <a:srgbClr val="FF0000"/>
                </a:solidFill>
                <a:cs typeface="B Titr" panose="00000700000000000000" pitchFamily="2" charset="-78"/>
              </a:rPr>
              <a:t>ویژگیهای مدل جدید بومی</a:t>
            </a:r>
            <a:endParaRPr lang="fa-IR" sz="4000" dirty="0">
              <a:cs typeface="B Titr" panose="00000700000000000000" pitchFamily="2" charset="-78"/>
            </a:endParaRPr>
          </a:p>
        </p:txBody>
      </p:sp>
      <p:sp>
        <p:nvSpPr>
          <p:cNvPr id="4" name="Rectangle 3"/>
          <p:cNvSpPr/>
          <p:nvPr/>
        </p:nvSpPr>
        <p:spPr>
          <a:xfrm>
            <a:off x="254000" y="1154539"/>
            <a:ext cx="11366500" cy="4927503"/>
          </a:xfrm>
          <a:prstGeom prst="rect">
            <a:avLst/>
          </a:prstGeom>
        </p:spPr>
        <p:txBody>
          <a:bodyPr wrap="square">
            <a:spAutoFit/>
          </a:bodyPr>
          <a:lstStyle/>
          <a:p>
            <a:pPr lvl="0" algn="just" rtl="1">
              <a:lnSpc>
                <a:spcPct val="115000"/>
              </a:lnSpc>
              <a:spcAft>
                <a:spcPts val="1000"/>
              </a:spcAft>
              <a:tabLst>
                <a:tab pos="4672965" algn="l"/>
              </a:tabLst>
            </a:pPr>
            <a:r>
              <a:rPr lang="fa-IR" sz="2800" b="1" dirty="0" smtClean="0">
                <a:solidFill>
                  <a:srgbClr val="00B050"/>
                </a:solidFill>
                <a:latin typeface="Calibri" panose="020F0502020204030204" pitchFamily="34" charset="0"/>
                <a:ea typeface="Calibri" panose="020F0502020204030204" pitchFamily="34" charset="0"/>
                <a:cs typeface="B Titr" panose="00000700000000000000" pitchFamily="2" charset="-78"/>
              </a:rPr>
              <a:t>ارزیابی انطباق در مبدا شامل:</a:t>
            </a:r>
          </a:p>
          <a:p>
            <a:pPr marL="342900" lvl="0" indent="-342900" algn="just" rtl="1">
              <a:lnSpc>
                <a:spcPct val="115000"/>
              </a:lnSpc>
              <a:spcAft>
                <a:spcPts val="1000"/>
              </a:spcAft>
              <a:buFont typeface="Wingdings" panose="05000000000000000000" pitchFamily="2" charset="2"/>
              <a:buChar char="q"/>
              <a:tabLst>
                <a:tab pos="4672965" algn="l"/>
              </a:tabLst>
            </a:pPr>
            <a:r>
              <a:rPr lang="fa-IR" sz="2000" b="1" dirty="0" smtClean="0">
                <a:latin typeface="Calibri" panose="020F0502020204030204" pitchFamily="34" charset="0"/>
                <a:ea typeface="Calibri" panose="020F0502020204030204" pitchFamily="34" charset="0"/>
                <a:cs typeface="B Titr" panose="00000700000000000000" pitchFamily="2" charset="-78"/>
              </a:rPr>
              <a:t>ممیزی فرآیند </a:t>
            </a:r>
            <a:r>
              <a:rPr lang="fa-IR" sz="2000" b="1" dirty="0">
                <a:latin typeface="Calibri" panose="020F0502020204030204" pitchFamily="34" charset="0"/>
                <a:ea typeface="Calibri" panose="020F0502020204030204" pitchFamily="34" charset="0"/>
                <a:cs typeface="B Titr" panose="00000700000000000000" pitchFamily="2" charset="-78"/>
              </a:rPr>
              <a:t>تولید </a:t>
            </a:r>
            <a:r>
              <a:rPr lang="fa-IR" sz="2000" b="1" dirty="0" smtClean="0">
                <a:latin typeface="Calibri" panose="020F0502020204030204" pitchFamily="34" charset="0"/>
                <a:ea typeface="Calibri" panose="020F0502020204030204" pitchFamily="34" charset="0"/>
                <a:cs typeface="B Titr" panose="00000700000000000000" pitchFamily="2" charset="-78"/>
              </a:rPr>
              <a:t> درکارخانه </a:t>
            </a:r>
          </a:p>
          <a:p>
            <a:pPr marL="342900" lvl="0" indent="-342900" algn="just" rtl="1">
              <a:lnSpc>
                <a:spcPct val="115000"/>
              </a:lnSpc>
              <a:spcAft>
                <a:spcPts val="1000"/>
              </a:spcAft>
              <a:buFont typeface="Wingdings" panose="05000000000000000000" pitchFamily="2" charset="2"/>
              <a:buChar char="q"/>
              <a:tabLst>
                <a:tab pos="4672965" algn="l"/>
              </a:tabLst>
            </a:pPr>
            <a:r>
              <a:rPr lang="fa-IR" sz="2000" b="1" dirty="0" smtClean="0">
                <a:latin typeface="Calibri" panose="020F0502020204030204" pitchFamily="34" charset="0"/>
                <a:ea typeface="Calibri" panose="020F0502020204030204" pitchFamily="34" charset="0"/>
                <a:cs typeface="B Titr" panose="00000700000000000000" pitchFamily="2" charset="-78"/>
              </a:rPr>
              <a:t>بررسی سیستم مدیریت کیفیت شرکت سازنده و در نظر گرفتن </a:t>
            </a:r>
          </a:p>
          <a:p>
            <a:pPr algn="just" rtl="1">
              <a:lnSpc>
                <a:spcPct val="115000"/>
              </a:lnSpc>
              <a:spcAft>
                <a:spcPts val="1000"/>
              </a:spcAft>
              <a:tabLst>
                <a:tab pos="4672965" algn="l"/>
              </a:tabLst>
            </a:pPr>
            <a:r>
              <a:rPr lang="fa-IR" sz="2000" b="1" dirty="0" smtClean="0">
                <a:latin typeface="Calibri" panose="020F0502020204030204" pitchFamily="34" charset="0"/>
                <a:ea typeface="Calibri" panose="020F0502020204030204" pitchFamily="34" charset="0"/>
                <a:cs typeface="B Titr" panose="00000700000000000000" pitchFamily="2" charset="-78"/>
              </a:rPr>
              <a:t>مواردی نظیر کالیبراسیون تجهیزات</a:t>
            </a:r>
            <a:r>
              <a:rPr lang="fa-IR" sz="2000" b="1" dirty="0">
                <a:latin typeface="Calibri" panose="020F0502020204030204" pitchFamily="34" charset="0"/>
                <a:ea typeface="Calibri" panose="020F0502020204030204" pitchFamily="34" charset="0"/>
                <a:cs typeface="B Titr" panose="00000700000000000000" pitchFamily="2" charset="-78"/>
              </a:rPr>
              <a:t>، تعمیرات </a:t>
            </a:r>
            <a:r>
              <a:rPr lang="fa-IR" sz="2000" b="1" dirty="0" smtClean="0">
                <a:latin typeface="Calibri" panose="020F0502020204030204" pitchFamily="34" charset="0"/>
                <a:ea typeface="Calibri" panose="020F0502020204030204" pitchFamily="34" charset="0"/>
                <a:cs typeface="B Titr" panose="00000700000000000000" pitchFamily="2" charset="-78"/>
              </a:rPr>
              <a:t>سالیانه، </a:t>
            </a:r>
            <a:r>
              <a:rPr lang="fa-IR" sz="2000" b="1" dirty="0">
                <a:latin typeface="Calibri" panose="020F0502020204030204" pitchFamily="34" charset="0"/>
                <a:ea typeface="Calibri" panose="020F0502020204030204" pitchFamily="34" charset="0"/>
                <a:cs typeface="B Titr" panose="00000700000000000000" pitchFamily="2" charset="-78"/>
              </a:rPr>
              <a:t>رویه ها و </a:t>
            </a:r>
          </a:p>
          <a:p>
            <a:pPr lvl="0" algn="just" rtl="1">
              <a:lnSpc>
                <a:spcPct val="115000"/>
              </a:lnSpc>
              <a:spcAft>
                <a:spcPts val="1000"/>
              </a:spcAft>
              <a:tabLst>
                <a:tab pos="4672965" algn="l"/>
              </a:tabLst>
            </a:pPr>
            <a:r>
              <a:rPr lang="fa-IR" sz="2000" b="1" dirty="0" smtClean="0">
                <a:latin typeface="Calibri" panose="020F0502020204030204" pitchFamily="34" charset="0"/>
                <a:ea typeface="Calibri" panose="020F0502020204030204" pitchFamily="34" charset="0"/>
                <a:cs typeface="B Titr" panose="00000700000000000000" pitchFamily="2" charset="-78"/>
              </a:rPr>
              <a:t>دستورالعملهای کنترل </a:t>
            </a:r>
            <a:r>
              <a:rPr lang="fa-IR" sz="2000" b="1" dirty="0">
                <a:latin typeface="Calibri" panose="020F0502020204030204" pitchFamily="34" charset="0"/>
                <a:ea typeface="Calibri" panose="020F0502020204030204" pitchFamily="34" charset="0"/>
                <a:cs typeface="B Titr" panose="00000700000000000000" pitchFamily="2" charset="-78"/>
              </a:rPr>
              <a:t>کیفیت </a:t>
            </a:r>
            <a:r>
              <a:rPr lang="fa-IR" sz="2000" b="1" dirty="0" smtClean="0">
                <a:latin typeface="Calibri" panose="020F0502020204030204" pitchFamily="34" charset="0"/>
                <a:ea typeface="Calibri" panose="020F0502020204030204" pitchFamily="34" charset="0"/>
                <a:cs typeface="B Titr" panose="00000700000000000000" pitchFamily="2" charset="-78"/>
              </a:rPr>
              <a:t> تولید کننده و.....سازگار با  مدلها</a:t>
            </a:r>
          </a:p>
          <a:p>
            <a:pPr lvl="0" algn="just" rtl="1">
              <a:lnSpc>
                <a:spcPct val="115000"/>
              </a:lnSpc>
              <a:spcAft>
                <a:spcPts val="1000"/>
              </a:spcAft>
              <a:tabLst>
                <a:tab pos="4672965" algn="l"/>
              </a:tabLst>
            </a:pPr>
            <a:r>
              <a:rPr lang="fa-IR" sz="2000" b="1" dirty="0" smtClean="0">
                <a:latin typeface="Calibri" panose="020F0502020204030204" pitchFamily="34" charset="0"/>
                <a:ea typeface="Calibri" panose="020F0502020204030204" pitchFamily="34" charset="0"/>
                <a:cs typeface="B Titr" panose="00000700000000000000" pitchFamily="2" charset="-78"/>
              </a:rPr>
              <a:t> و استانداردهای بین المللی(</a:t>
            </a:r>
            <a:r>
              <a:rPr lang="en-US" sz="2000" b="1" dirty="0" smtClean="0">
                <a:latin typeface="Calibri" panose="020F0502020204030204" pitchFamily="34" charset="0"/>
                <a:ea typeface="Calibri" panose="020F0502020204030204" pitchFamily="34" charset="0"/>
                <a:cs typeface="B Titr" panose="00000700000000000000" pitchFamily="2" charset="-78"/>
              </a:rPr>
              <a:t>ISO 9001</a:t>
            </a:r>
            <a:r>
              <a:rPr lang="fa-IR" sz="2000" b="1" dirty="0" smtClean="0">
                <a:latin typeface="Calibri" panose="020F0502020204030204" pitchFamily="34" charset="0"/>
                <a:ea typeface="Calibri" panose="020F0502020204030204" pitchFamily="34" charset="0"/>
                <a:cs typeface="B Titr" panose="00000700000000000000" pitchFamily="2" charset="-78"/>
              </a:rPr>
              <a:t>)</a:t>
            </a:r>
          </a:p>
          <a:p>
            <a:pPr marL="342900" lvl="0" indent="-342900" algn="just" rtl="1">
              <a:lnSpc>
                <a:spcPct val="115000"/>
              </a:lnSpc>
              <a:spcAft>
                <a:spcPts val="1000"/>
              </a:spcAft>
              <a:buFont typeface="Wingdings" panose="05000000000000000000" pitchFamily="2" charset="2"/>
              <a:buChar char="q"/>
              <a:tabLst>
                <a:tab pos="4672965" algn="l"/>
              </a:tabLst>
            </a:pPr>
            <a:r>
              <a:rPr lang="fa-IR" sz="2000" b="1" dirty="0" smtClean="0">
                <a:latin typeface="Calibri" panose="020F0502020204030204" pitchFamily="34" charset="0"/>
                <a:ea typeface="Calibri" panose="020F0502020204030204" pitchFamily="34" charset="0"/>
                <a:cs typeface="B Titr" panose="00000700000000000000" pitchFamily="2" charset="-78"/>
              </a:rPr>
              <a:t>نظارت برکیفیت  </a:t>
            </a:r>
            <a:r>
              <a:rPr lang="fa-IR" sz="2000" b="1" dirty="0">
                <a:latin typeface="Calibri" panose="020F0502020204030204" pitchFamily="34" charset="0"/>
                <a:ea typeface="Calibri" panose="020F0502020204030204" pitchFamily="34" charset="0"/>
                <a:cs typeface="B Titr" panose="00000700000000000000" pitchFamily="2" charset="-78"/>
              </a:rPr>
              <a:t>مواد اولیه </a:t>
            </a:r>
            <a:r>
              <a:rPr lang="fa-IR" sz="2000" b="1" dirty="0" smtClean="0">
                <a:latin typeface="Calibri" panose="020F0502020204030204" pitchFamily="34" charset="0"/>
                <a:ea typeface="Calibri" panose="020F0502020204030204" pitchFamily="34" charset="0"/>
                <a:cs typeface="B Titr" panose="00000700000000000000" pitchFamily="2" charset="-78"/>
              </a:rPr>
              <a:t>، </a:t>
            </a:r>
            <a:r>
              <a:rPr lang="fa-IR" sz="2000" b="1" dirty="0">
                <a:latin typeface="Calibri" panose="020F0502020204030204" pitchFamily="34" charset="0"/>
                <a:ea typeface="Calibri" panose="020F0502020204030204" pitchFamily="34" charset="0"/>
                <a:cs typeface="B Titr" panose="00000700000000000000" pitchFamily="2" charset="-78"/>
              </a:rPr>
              <a:t>قطعات یدکی </a:t>
            </a:r>
            <a:r>
              <a:rPr lang="fa-IR" sz="2000" b="1" dirty="0" smtClean="0">
                <a:latin typeface="Calibri" panose="020F0502020204030204" pitchFamily="34" charset="0"/>
                <a:ea typeface="Calibri" panose="020F0502020204030204" pitchFamily="34" charset="0"/>
                <a:cs typeface="B Titr" panose="00000700000000000000" pitchFamily="2" charset="-78"/>
              </a:rPr>
              <a:t> و صلاحیت </a:t>
            </a:r>
          </a:p>
          <a:p>
            <a:pPr lvl="0" algn="just" rtl="1">
              <a:lnSpc>
                <a:spcPct val="115000"/>
              </a:lnSpc>
              <a:spcAft>
                <a:spcPts val="1000"/>
              </a:spcAft>
              <a:tabLst>
                <a:tab pos="4672965" algn="l"/>
              </a:tabLst>
            </a:pPr>
            <a:r>
              <a:rPr lang="fa-IR" sz="2000" b="1" dirty="0" smtClean="0">
                <a:latin typeface="Calibri" panose="020F0502020204030204" pitchFamily="34" charset="0"/>
                <a:ea typeface="Calibri" panose="020F0502020204030204" pitchFamily="34" charset="0"/>
                <a:cs typeface="B Titr" panose="00000700000000000000" pitchFamily="2" charset="-78"/>
              </a:rPr>
              <a:t>تامین کنندگان</a:t>
            </a:r>
          </a:p>
          <a:p>
            <a:pPr marL="342900" lvl="0" indent="-342900" algn="just" rtl="1">
              <a:lnSpc>
                <a:spcPct val="115000"/>
              </a:lnSpc>
              <a:spcAft>
                <a:spcPts val="1000"/>
              </a:spcAft>
              <a:buFont typeface="Wingdings" panose="05000000000000000000" pitchFamily="2" charset="2"/>
              <a:buChar char="q"/>
              <a:tabLst>
                <a:tab pos="4672965" algn="l"/>
              </a:tabLst>
            </a:pPr>
            <a:r>
              <a:rPr lang="fa-IR" sz="2000" b="1" dirty="0" smtClean="0">
                <a:latin typeface="Calibri" panose="020F0502020204030204" pitchFamily="34" charset="0"/>
                <a:ea typeface="Calibri" panose="020F0502020204030204" pitchFamily="34" charset="0"/>
                <a:cs typeface="B Titr" panose="00000700000000000000" pitchFamily="2" charset="-78"/>
              </a:rPr>
              <a:t>  ارزیابی صلاحیت </a:t>
            </a:r>
            <a:r>
              <a:rPr lang="fa-IR" sz="2000" b="1" dirty="0">
                <a:latin typeface="Calibri" panose="020F0502020204030204" pitchFamily="34" charset="0"/>
                <a:ea typeface="Calibri" panose="020F0502020204030204" pitchFamily="34" charset="0"/>
                <a:cs typeface="B Titr" panose="00000700000000000000" pitchFamily="2" charset="-78"/>
              </a:rPr>
              <a:t>و شایستگی </a:t>
            </a:r>
            <a:r>
              <a:rPr lang="fa-IR" sz="2000" b="1" dirty="0" smtClean="0">
                <a:latin typeface="Calibri" panose="020F0502020204030204" pitchFamily="34" charset="0"/>
                <a:ea typeface="Calibri" panose="020F0502020204030204" pitchFamily="34" charset="0"/>
                <a:cs typeface="B Titr" panose="00000700000000000000" pitchFamily="2" charset="-78"/>
              </a:rPr>
              <a:t>کارکنان شرکت </a:t>
            </a:r>
            <a:r>
              <a:rPr lang="fa-IR" sz="2000" b="1" dirty="0">
                <a:latin typeface="Calibri" panose="020F0502020204030204" pitchFamily="34" charset="0"/>
                <a:ea typeface="Calibri" panose="020F0502020204030204" pitchFamily="34" charset="0"/>
                <a:cs typeface="B Titr" panose="00000700000000000000" pitchFamily="2" charset="-78"/>
              </a:rPr>
              <a:t>تولید </a:t>
            </a:r>
            <a:r>
              <a:rPr lang="fa-IR" sz="2000" b="1" dirty="0" smtClean="0">
                <a:latin typeface="Calibri" panose="020F0502020204030204" pitchFamily="34" charset="0"/>
                <a:ea typeface="Calibri" panose="020F0502020204030204" pitchFamily="34" charset="0"/>
                <a:cs typeface="B Titr" panose="00000700000000000000" pitchFamily="2" charset="-78"/>
              </a:rPr>
              <a:t>کننده</a:t>
            </a:r>
          </a:p>
          <a:p>
            <a:pPr marL="342900" lvl="0" indent="-342900" algn="just" rtl="1">
              <a:lnSpc>
                <a:spcPct val="115000"/>
              </a:lnSpc>
              <a:spcAft>
                <a:spcPts val="1000"/>
              </a:spcAft>
              <a:buFont typeface="Wingdings" panose="05000000000000000000" pitchFamily="2" charset="2"/>
              <a:buChar char="q"/>
              <a:tabLst>
                <a:tab pos="4672965" algn="l"/>
              </a:tabLst>
            </a:pPr>
            <a:r>
              <a:rPr lang="fa-IR" sz="2000" b="1" dirty="0" smtClean="0">
                <a:latin typeface="Calibri" panose="020F0502020204030204" pitchFamily="34" charset="0"/>
                <a:ea typeface="Calibri" panose="020F0502020204030204" pitchFamily="34" charset="0"/>
                <a:cs typeface="B Titr" panose="00000700000000000000" pitchFamily="2" charset="-78"/>
              </a:rPr>
              <a:t>در نظر گرفتن توامان شاخصها و جنبه های کیفی،ایمنی، </a:t>
            </a:r>
            <a:r>
              <a:rPr lang="fa-IR" sz="2000" b="1" dirty="0">
                <a:latin typeface="Calibri" panose="020F0502020204030204" pitchFamily="34" charset="0"/>
                <a:ea typeface="Calibri" panose="020F0502020204030204" pitchFamily="34" charset="0"/>
                <a:cs typeface="B Titr" panose="00000700000000000000" pitchFamily="2" charset="-78"/>
              </a:rPr>
              <a:t>زیست محیطی و بهداشتی </a:t>
            </a:r>
            <a:r>
              <a:rPr lang="fa-IR" sz="2000" b="1" dirty="0" smtClean="0">
                <a:latin typeface="Calibri" panose="020F0502020204030204" pitchFamily="34" charset="0"/>
                <a:ea typeface="Calibri" panose="020F0502020204030204" pitchFamily="34" charset="0"/>
                <a:cs typeface="B Titr" panose="00000700000000000000" pitchFamily="2" charset="-78"/>
              </a:rPr>
              <a:t>محصولات</a:t>
            </a:r>
            <a:r>
              <a:rPr lang="en-US" sz="2000" b="1" dirty="0" smtClean="0">
                <a:latin typeface="Calibri" panose="020F0502020204030204" pitchFamily="34" charset="0"/>
                <a:ea typeface="Calibri" panose="020F0502020204030204" pitchFamily="34" charset="0"/>
                <a:cs typeface="B Titr" panose="00000700000000000000" pitchFamily="2" charset="-78"/>
              </a:rPr>
              <a:t>(QHSE)</a:t>
            </a:r>
            <a:endParaRPr lang="fa-IR" sz="2000" b="1" dirty="0" smtClean="0">
              <a:latin typeface="Calibri" panose="020F0502020204030204" pitchFamily="34" charset="0"/>
              <a:ea typeface="Calibri" panose="020F0502020204030204" pitchFamily="34" charset="0"/>
              <a:cs typeface="B Titr" panose="00000700000000000000" pitchFamily="2" charset="-78"/>
            </a:endParaRPr>
          </a:p>
        </p:txBody>
      </p:sp>
      <p:sp>
        <p:nvSpPr>
          <p:cNvPr id="9" name="Footer Placeholder 8"/>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297931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rgbClr val="FF0000"/>
                </a:solidFill>
                <a:cs typeface="B Titr" panose="00000700000000000000" pitchFamily="2" charset="-78"/>
              </a:rPr>
              <a:t>مزایای روشها و مدلهای ارزیابی انطباق در مبدا</a:t>
            </a:r>
            <a:endParaRPr lang="en-US" sz="4000" dirty="0"/>
          </a:p>
        </p:txBody>
      </p:sp>
      <p:sp>
        <p:nvSpPr>
          <p:cNvPr id="3" name="Content Placeholder 2"/>
          <p:cNvSpPr>
            <a:spLocks noGrp="1"/>
          </p:cNvSpPr>
          <p:nvPr>
            <p:ph sz="half" idx="1"/>
          </p:nvPr>
        </p:nvSpPr>
        <p:spPr/>
        <p:txBody>
          <a:bodyPr>
            <a:normAutofit fontScale="55000" lnSpcReduction="20000"/>
          </a:bodyPr>
          <a:lstStyle/>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لحاظ نمودن حساسیت ها/قوانین داخلی کشور برای  فولادهای ساختمانی(جنبه های کیفیتی/بهداشتی/زیست محیطی و ایمنی)</a:t>
            </a:r>
          </a:p>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حمایت کافی هم از مصرف کنندگان و هم تولید کنندگان داخلی</a:t>
            </a:r>
          </a:p>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قابلیت استفاده و کاربرد بعنوان یک مدل ارزیابی و دسته بندی برای تولید کنندگان داخلی</a:t>
            </a:r>
          </a:p>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الگوی مناسب جهت تعمیم به سایر کالاها</a:t>
            </a:r>
          </a:p>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با توجه به موقتی بودن و ناکارآمدی روشهای تعرفه ای ،این مدل به عنوان یک مانع غیر تعرفه ای</a:t>
            </a:r>
            <a:r>
              <a:rPr lang="en-US" b="1" dirty="0">
                <a:latin typeface="Calibri" panose="020F0502020204030204" pitchFamily="34" charset="0"/>
                <a:ea typeface="Calibri" panose="020F0502020204030204" pitchFamily="34" charset="0"/>
                <a:cs typeface="B Titr" panose="00000700000000000000" pitchFamily="2" charset="-78"/>
              </a:rPr>
              <a:t>(Non Tariff Barrier)</a:t>
            </a:r>
            <a:r>
              <a:rPr lang="fa-IR" b="1" dirty="0">
                <a:latin typeface="Calibri" panose="020F0502020204030204" pitchFamily="34" charset="0"/>
                <a:ea typeface="Calibri" panose="020F0502020204030204" pitchFamily="34" charset="0"/>
                <a:cs typeface="B Titr" panose="00000700000000000000" pitchFamily="2" charset="-78"/>
              </a:rPr>
              <a:t> روش مناسبی برای افزایش هزینه های واردات به کشور برای تولید کنندگان خارجی بشمار می رود.</a:t>
            </a:r>
          </a:p>
        </p:txBody>
      </p:sp>
      <p:sp>
        <p:nvSpPr>
          <p:cNvPr id="4" name="Content Placeholder 3"/>
          <p:cNvSpPr>
            <a:spLocks noGrp="1"/>
          </p:cNvSpPr>
          <p:nvPr>
            <p:ph sz="half" idx="2"/>
          </p:nvPr>
        </p:nvSpPr>
        <p:spPr/>
        <p:txBody>
          <a:bodyPr>
            <a:normAutofit fontScale="55000" lnSpcReduction="20000"/>
          </a:bodyPr>
          <a:lstStyle/>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سطح بالا و قابل قبولی  از کیفیت  رابرای کالاهای حساس(ازجمله فولادهای ساختمانی و محصولات پوشش دار) فولادی تضمین  می کند</a:t>
            </a:r>
          </a:p>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مانع از ورود محصولات نامرغوب از همان از مبدا تولید می گردد</a:t>
            </a:r>
          </a:p>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حذف هزینه های بازگشت یا  درجه دو نمودن محصولات فاقد کیفیت می گردد</a:t>
            </a:r>
          </a:p>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حذف موانع و  مشکلات فعلی  بازرسی در مقصد</a:t>
            </a:r>
          </a:p>
          <a:p>
            <a:pPr marL="342900" indent="-342900" algn="just" defTabSz="457200">
              <a:lnSpc>
                <a:spcPct val="135000"/>
              </a:lnSpc>
              <a:spcAft>
                <a:spcPts val="1000"/>
              </a:spcAft>
              <a:buFont typeface="Wingdings" panose="05000000000000000000" pitchFamily="2" charset="2"/>
              <a:buChar char="Ø"/>
              <a:tabLst>
                <a:tab pos="4672965" algn="l"/>
              </a:tabLst>
            </a:pPr>
            <a:r>
              <a:rPr lang="fa-IR" b="1" dirty="0">
                <a:latin typeface="Calibri" panose="020F0502020204030204" pitchFamily="34" charset="0"/>
                <a:ea typeface="Calibri" panose="020F0502020204030204" pitchFamily="34" charset="0"/>
                <a:cs typeface="B Titr" panose="00000700000000000000" pitchFamily="2" charset="-78"/>
              </a:rPr>
              <a:t>سهولت ترخیص کالا درگمرکات</a:t>
            </a:r>
          </a:p>
        </p:txBody>
      </p:sp>
      <p:sp>
        <p:nvSpPr>
          <p:cNvPr id="5" name="Footer Placeholder 4"/>
          <p:cNvSpPr>
            <a:spLocks noGrp="1"/>
          </p:cNvSpPr>
          <p:nvPr>
            <p:ph type="ftr" sz="quarter" idx="11"/>
          </p:nvPr>
        </p:nvSpPr>
        <p:spPr/>
        <p:txBody>
          <a:bodyPr/>
          <a:lstStyle/>
          <a:p>
            <a:endParaRPr lang="en-US" dirty="0"/>
          </a:p>
        </p:txBody>
      </p:sp>
      <p:grpSp>
        <p:nvGrpSpPr>
          <p:cNvPr id="6" name="Group 5"/>
          <p:cNvGrpSpPr/>
          <p:nvPr/>
        </p:nvGrpSpPr>
        <p:grpSpPr>
          <a:xfrm>
            <a:off x="4110076" y="5777344"/>
            <a:ext cx="3279592" cy="858839"/>
            <a:chOff x="4110076" y="5721784"/>
            <a:chExt cx="3279592" cy="91440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543" y="5721784"/>
              <a:ext cx="1285875" cy="857250"/>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418" y="5721784"/>
              <a:ext cx="857250" cy="857250"/>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076" y="5721784"/>
              <a:ext cx="1136467" cy="914400"/>
            </a:xfrm>
            <a:prstGeom prst="rect">
              <a:avLst/>
            </a:prstGeom>
          </p:spPr>
        </p:pic>
      </p:grpSp>
    </p:spTree>
    <p:extLst>
      <p:ext uri="{BB962C8B-B14F-4D97-AF65-F5344CB8AC3E}">
        <p14:creationId xmlns:p14="http://schemas.microsoft.com/office/powerpoint/2010/main" val="15892846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7526" y="365125"/>
            <a:ext cx="10356273" cy="798657"/>
          </a:xfrm>
        </p:spPr>
        <p:txBody>
          <a:bodyPr>
            <a:normAutofit/>
          </a:bodyPr>
          <a:lstStyle/>
          <a:p>
            <a:pPr algn="ctr"/>
            <a:r>
              <a:rPr lang="fa-IR" dirty="0" smtClean="0">
                <a:solidFill>
                  <a:srgbClr val="FF0000"/>
                </a:solidFill>
                <a:cs typeface="B Titr" panose="00000700000000000000" pitchFamily="2" charset="-78"/>
              </a:rPr>
              <a:t>مراحل بعدی پروژه</a:t>
            </a:r>
            <a:endParaRPr lang="fa-IR" dirty="0">
              <a:solidFill>
                <a:srgbClr val="FF0000"/>
              </a:solidFill>
              <a:cs typeface="B Titr" panose="00000700000000000000" pitchFamily="2" charset="-78"/>
            </a:endParaRPr>
          </a:p>
        </p:txBody>
      </p:sp>
      <p:sp>
        <p:nvSpPr>
          <p:cNvPr id="3" name="Content Placeholder 2"/>
          <p:cNvSpPr>
            <a:spLocks noGrp="1"/>
          </p:cNvSpPr>
          <p:nvPr>
            <p:ph idx="1"/>
          </p:nvPr>
        </p:nvSpPr>
        <p:spPr>
          <a:xfrm>
            <a:off x="311726" y="1257300"/>
            <a:ext cx="11668991" cy="4987635"/>
          </a:xfrm>
        </p:spPr>
        <p:txBody>
          <a:bodyPr>
            <a:noAutofit/>
          </a:bodyPr>
          <a:lstStyle/>
          <a:p>
            <a:pPr marL="342900" indent="-342900" algn="just" defTabSz="457200">
              <a:lnSpc>
                <a:spcPct val="155000"/>
              </a:lnSpc>
              <a:spcAft>
                <a:spcPts val="1000"/>
              </a:spcAft>
              <a:buFont typeface="Wingdings" panose="05000000000000000000" pitchFamily="2" charset="2"/>
              <a:buChar char="Ø"/>
              <a:tabLst>
                <a:tab pos="4672965" algn="l"/>
              </a:tabLst>
            </a:pPr>
            <a:r>
              <a:rPr lang="fa-IR" sz="1800" b="1" dirty="0">
                <a:latin typeface="Calibri" panose="020F0502020204030204" pitchFamily="34" charset="0"/>
                <a:ea typeface="Calibri" panose="020F0502020204030204" pitchFamily="34" charset="0"/>
                <a:cs typeface="B Titr" panose="00000700000000000000" pitchFamily="2" charset="-78"/>
              </a:rPr>
              <a:t>طراحان مدل </a:t>
            </a:r>
            <a:r>
              <a:rPr lang="en-US" sz="1800" b="1" dirty="0">
                <a:latin typeface="Calibri" panose="020F0502020204030204" pitchFamily="34" charset="0"/>
                <a:ea typeface="Calibri" panose="020F0502020204030204" pitchFamily="34" charset="0"/>
                <a:cs typeface="B Titr" panose="00000700000000000000" pitchFamily="2" charset="-78"/>
              </a:rPr>
              <a:t>IR-MARKING</a:t>
            </a:r>
            <a:r>
              <a:rPr lang="fa-IR" sz="1800" b="1" dirty="0">
                <a:latin typeface="Calibri" panose="020F0502020204030204" pitchFamily="34" charset="0"/>
                <a:ea typeface="Calibri" panose="020F0502020204030204" pitchFamily="34" charset="0"/>
                <a:cs typeface="B Titr" panose="00000700000000000000" pitchFamily="2" charset="-78"/>
              </a:rPr>
              <a:t> از متخصصان و صاحبنظران  حوزه استاندارد و کیفیت در کشور،اساتید دانشگاه و مدیران صنایع فولاد در کشور بوده  و ازتجربیات کافی در امر تدوین استانداردهای ملی و بین المللی برخوردار می باشند. </a:t>
            </a:r>
          </a:p>
          <a:p>
            <a:pPr marL="342900" indent="-342900" algn="just" defTabSz="457200">
              <a:lnSpc>
                <a:spcPct val="155000"/>
              </a:lnSpc>
              <a:spcAft>
                <a:spcPts val="1000"/>
              </a:spcAft>
              <a:buFont typeface="Wingdings" panose="05000000000000000000" pitchFamily="2" charset="2"/>
              <a:buChar char="Ø"/>
              <a:tabLst>
                <a:tab pos="4672965" algn="l"/>
              </a:tabLst>
            </a:pPr>
            <a:r>
              <a:rPr lang="fa-IR" sz="1800" b="1" dirty="0">
                <a:latin typeface="Calibri" panose="020F0502020204030204" pitchFamily="34" charset="0"/>
                <a:ea typeface="Calibri" panose="020F0502020204030204" pitchFamily="34" charset="0"/>
                <a:cs typeface="B Titr" panose="00000700000000000000" pitchFamily="2" charset="-78"/>
              </a:rPr>
              <a:t>پس از نهایی شدن و تصویب مدل  طراحی شده توسط سازمانهای ذیربط(سازمان ملی استاندارد،.....) در ابتدا ارزیابی و ممیزی تولیدکنندگان داخلی  بصورت داوطلبانه از بین اعضا انجمن تولید کنندگان فولاد انجام می گیرد</a:t>
            </a:r>
            <a:r>
              <a:rPr lang="fa-IR" sz="1800" b="1" dirty="0" smtClean="0">
                <a:latin typeface="Calibri" panose="020F0502020204030204" pitchFamily="34" charset="0"/>
                <a:ea typeface="Calibri" panose="020F0502020204030204" pitchFamily="34" charset="0"/>
                <a:cs typeface="B Titr" panose="00000700000000000000" pitchFamily="2" charset="-78"/>
              </a:rPr>
              <a:t>.(بر اساس برنامه پروژه و به صورت </a:t>
            </a:r>
            <a:r>
              <a:rPr lang="en-US" sz="1800" b="1" dirty="0" smtClean="0">
                <a:latin typeface="Calibri" panose="020F0502020204030204" pitchFamily="34" charset="0"/>
                <a:ea typeface="Calibri" panose="020F0502020204030204" pitchFamily="34" charset="0"/>
                <a:cs typeface="B Titr" panose="00000700000000000000" pitchFamily="2" charset="-78"/>
              </a:rPr>
              <a:t>PILOT</a:t>
            </a:r>
            <a:r>
              <a:rPr lang="fa-IR" sz="1800" b="1" dirty="0" smtClean="0">
                <a:latin typeface="Calibri" panose="020F0502020204030204" pitchFamily="34" charset="0"/>
                <a:ea typeface="Calibri" panose="020F0502020204030204" pitchFamily="34" charset="0"/>
                <a:cs typeface="B Titr" panose="00000700000000000000" pitchFamily="2" charset="-78"/>
              </a:rPr>
              <a:t>)</a:t>
            </a:r>
            <a:endParaRPr lang="fa-IR" sz="1800" b="1" dirty="0">
              <a:latin typeface="Calibri" panose="020F0502020204030204" pitchFamily="34" charset="0"/>
              <a:ea typeface="Calibri" panose="020F0502020204030204" pitchFamily="34" charset="0"/>
              <a:cs typeface="B Titr" panose="00000700000000000000" pitchFamily="2" charset="-78"/>
            </a:endParaRPr>
          </a:p>
          <a:p>
            <a:pPr marL="342900" indent="-342900" algn="just" defTabSz="457200">
              <a:lnSpc>
                <a:spcPct val="155000"/>
              </a:lnSpc>
              <a:spcAft>
                <a:spcPts val="1000"/>
              </a:spcAft>
              <a:buFont typeface="Wingdings" panose="05000000000000000000" pitchFamily="2" charset="2"/>
              <a:buChar char="Ø"/>
              <a:tabLst>
                <a:tab pos="4672965" algn="l"/>
              </a:tabLst>
            </a:pPr>
            <a:r>
              <a:rPr lang="fa-IR" sz="1800" b="1" dirty="0">
                <a:latin typeface="Calibri" panose="020F0502020204030204" pitchFamily="34" charset="0"/>
                <a:ea typeface="Calibri" panose="020F0502020204030204" pitchFamily="34" charset="0"/>
                <a:cs typeface="B Titr" panose="00000700000000000000" pitchFamily="2" charset="-78"/>
              </a:rPr>
              <a:t>این ممیزیها بر اساس رویه ها،شیوه نامه ها،دستورالعملها و چک لیستهای مرتبط با این استاندارد انجام و گزارشات </a:t>
            </a:r>
            <a:endParaRPr lang="fa-IR" sz="1800" b="1" dirty="0" smtClean="0">
              <a:latin typeface="Calibri" panose="020F0502020204030204" pitchFamily="34" charset="0"/>
              <a:ea typeface="Calibri" panose="020F0502020204030204" pitchFamily="34" charset="0"/>
              <a:cs typeface="B Titr" panose="00000700000000000000" pitchFamily="2" charset="-78"/>
            </a:endParaRPr>
          </a:p>
          <a:p>
            <a:pPr marL="0" indent="0" algn="just" defTabSz="457200">
              <a:lnSpc>
                <a:spcPct val="155000"/>
              </a:lnSpc>
              <a:spcAft>
                <a:spcPts val="1000"/>
              </a:spcAft>
              <a:buNone/>
              <a:tabLst>
                <a:tab pos="4672965" algn="l"/>
              </a:tabLst>
            </a:pPr>
            <a:r>
              <a:rPr lang="fa-IR" sz="1800" b="1" dirty="0" smtClean="0">
                <a:latin typeface="Calibri" panose="020F0502020204030204" pitchFamily="34" charset="0"/>
                <a:ea typeface="Calibri" panose="020F0502020204030204" pitchFamily="34" charset="0"/>
                <a:cs typeface="B Titr" panose="00000700000000000000" pitchFamily="2" charset="-78"/>
              </a:rPr>
              <a:t>بازخورد</a:t>
            </a:r>
            <a:r>
              <a:rPr lang="en-US" sz="1800" b="1" dirty="0" smtClean="0">
                <a:latin typeface="Calibri" panose="020F0502020204030204" pitchFamily="34" charset="0"/>
                <a:ea typeface="Calibri" panose="020F0502020204030204" pitchFamily="34" charset="0"/>
                <a:cs typeface="B Titr" panose="00000700000000000000" pitchFamily="2" charset="-78"/>
              </a:rPr>
              <a:t>(Feedback Reports</a:t>
            </a:r>
            <a:r>
              <a:rPr lang="en-US" sz="1800" b="1" dirty="0">
                <a:latin typeface="Calibri" panose="020F0502020204030204" pitchFamily="34" charset="0"/>
                <a:ea typeface="Calibri" panose="020F0502020204030204" pitchFamily="34" charset="0"/>
                <a:cs typeface="B Titr" panose="00000700000000000000" pitchFamily="2" charset="-78"/>
              </a:rPr>
              <a:t>)</a:t>
            </a:r>
            <a:r>
              <a:rPr lang="fa-IR" sz="1800" b="1" dirty="0">
                <a:latin typeface="Calibri" panose="020F0502020204030204" pitchFamily="34" charset="0"/>
                <a:ea typeface="Calibri" panose="020F0502020204030204" pitchFamily="34" charset="0"/>
                <a:cs typeface="B Titr" panose="00000700000000000000" pitchFamily="2" charset="-78"/>
              </a:rPr>
              <a:t>   جهت برنامه ریزی و اجرای اقدامات اصلاحی و بهبود به سازمانهای ذیربط ارسال می گردد.</a:t>
            </a:r>
          </a:p>
          <a:p>
            <a:pPr marL="342900" indent="-342900" algn="just" defTabSz="457200">
              <a:lnSpc>
                <a:spcPct val="155000"/>
              </a:lnSpc>
              <a:spcAft>
                <a:spcPts val="1000"/>
              </a:spcAft>
              <a:buFont typeface="Wingdings" panose="05000000000000000000" pitchFamily="2" charset="2"/>
              <a:buChar char="Ø"/>
              <a:tabLst>
                <a:tab pos="4672965" algn="l"/>
              </a:tabLst>
            </a:pPr>
            <a:r>
              <a:rPr lang="fa-IR" sz="1800" b="1" dirty="0">
                <a:latin typeface="Calibri" panose="020F0502020204030204" pitchFamily="34" charset="0"/>
                <a:ea typeface="Calibri" panose="020F0502020204030204" pitchFamily="34" charset="0"/>
                <a:cs typeface="B Titr" panose="00000700000000000000" pitchFamily="2" charset="-78"/>
              </a:rPr>
              <a:t>پس از انجام اقدامات اصلاحی ممیزی مجدد  </a:t>
            </a:r>
            <a:r>
              <a:rPr lang="en-US" sz="1800" b="1" dirty="0">
                <a:latin typeface="Calibri" panose="020F0502020204030204" pitchFamily="34" charset="0"/>
                <a:ea typeface="Calibri" panose="020F0502020204030204" pitchFamily="34" charset="0"/>
                <a:cs typeface="B Titr" panose="00000700000000000000" pitchFamily="2" charset="-78"/>
              </a:rPr>
              <a:t>Follow Up)</a:t>
            </a:r>
            <a:r>
              <a:rPr lang="fa-IR" sz="1800" b="1" dirty="0">
                <a:latin typeface="Calibri" panose="020F0502020204030204" pitchFamily="34" charset="0"/>
                <a:ea typeface="Calibri" panose="020F0502020204030204" pitchFamily="34" charset="0"/>
                <a:cs typeface="B Titr" panose="00000700000000000000" pitchFamily="2" charset="-78"/>
              </a:rPr>
              <a:t>) توسط تیم ممیزی انجام و در صورت انطباق سیستم تولید کننده گواهینامه کیفیت ویژه </a:t>
            </a:r>
            <a:r>
              <a:rPr lang="en-US" sz="1800" b="1" dirty="0">
                <a:latin typeface="Calibri" panose="020F0502020204030204" pitchFamily="34" charset="0"/>
                <a:ea typeface="Calibri" panose="020F0502020204030204" pitchFamily="34" charset="0"/>
                <a:cs typeface="B Titr" panose="00000700000000000000" pitchFamily="2" charset="-78"/>
              </a:rPr>
              <a:t>IR- Marking</a:t>
            </a:r>
            <a:r>
              <a:rPr lang="fa-IR" sz="1800" b="1" dirty="0">
                <a:latin typeface="Calibri" panose="020F0502020204030204" pitchFamily="34" charset="0"/>
                <a:ea typeface="Calibri" panose="020F0502020204030204" pitchFamily="34" charset="0"/>
                <a:cs typeface="B Titr" panose="00000700000000000000" pitchFamily="2" charset="-78"/>
              </a:rPr>
              <a:t> </a:t>
            </a:r>
            <a:r>
              <a:rPr lang="fa-IR" sz="1800" b="1" dirty="0" smtClean="0">
                <a:latin typeface="Calibri" panose="020F0502020204030204" pitchFamily="34" charset="0"/>
                <a:ea typeface="Calibri" panose="020F0502020204030204" pitchFamily="34" charset="0"/>
                <a:cs typeface="B Titr" panose="00000700000000000000" pitchFamily="2" charset="-78"/>
              </a:rPr>
              <a:t>با </a:t>
            </a:r>
            <a:r>
              <a:rPr lang="fa-IR" sz="1800" b="1" dirty="0">
                <a:latin typeface="Calibri" panose="020F0502020204030204" pitchFamily="34" charset="0"/>
                <a:ea typeface="Calibri" panose="020F0502020204030204" pitchFamily="34" charset="0"/>
                <a:cs typeface="B Titr" panose="00000700000000000000" pitchFamily="2" charset="-78"/>
              </a:rPr>
              <a:t>آرم و لوگوی سازمان ملی استاندارد کشور و انجمن تولیدکنندگان فولاد به این شرکتها اعطا می گردد ودر لیست شرکتهای صلاحیتدار قرار می گیرند .</a:t>
            </a:r>
            <a:endParaRPr lang="en-US" sz="1800" b="1" dirty="0">
              <a:latin typeface="Calibri" panose="020F0502020204030204" pitchFamily="34" charset="0"/>
              <a:ea typeface="Calibri" panose="020F0502020204030204" pitchFamily="34" charset="0"/>
              <a:cs typeface="B Titr" panose="00000700000000000000" pitchFamily="2" charset="-78"/>
            </a:endParaRPr>
          </a:p>
        </p:txBody>
      </p:sp>
      <p:sp>
        <p:nvSpPr>
          <p:cNvPr id="4" name="Footer Placeholder 3"/>
          <p:cNvSpPr>
            <a:spLocks noGrp="1"/>
          </p:cNvSpPr>
          <p:nvPr>
            <p:ph type="ftr" sz="quarter" idx="11"/>
          </p:nvPr>
        </p:nvSpPr>
        <p:spPr/>
        <p:txBody>
          <a:bodyPr/>
          <a:lstStyle/>
          <a:p>
            <a:endParaRPr lang="en-US" dirty="0"/>
          </a:p>
        </p:txBody>
      </p:sp>
      <p:grpSp>
        <p:nvGrpSpPr>
          <p:cNvPr id="5" name="Group 4"/>
          <p:cNvGrpSpPr/>
          <p:nvPr/>
        </p:nvGrpSpPr>
        <p:grpSpPr>
          <a:xfrm>
            <a:off x="4110076" y="5766954"/>
            <a:ext cx="3279592" cy="869229"/>
            <a:chOff x="4110076" y="5721784"/>
            <a:chExt cx="3279592" cy="9144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543" y="5721784"/>
              <a:ext cx="1285875" cy="857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418" y="5721784"/>
              <a:ext cx="857250" cy="857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076" y="5721784"/>
              <a:ext cx="1136467" cy="914400"/>
            </a:xfrm>
            <a:prstGeom prst="rect">
              <a:avLst/>
            </a:prstGeom>
          </p:spPr>
        </p:pic>
      </p:grpSp>
    </p:spTree>
    <p:extLst>
      <p:ext uri="{BB962C8B-B14F-4D97-AF65-F5344CB8AC3E}">
        <p14:creationId xmlns:p14="http://schemas.microsoft.com/office/powerpoint/2010/main" val="18563495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404764" cy="809048"/>
          </a:xfrm>
        </p:spPr>
        <p:txBody>
          <a:bodyPr>
            <a:normAutofit/>
          </a:bodyPr>
          <a:lstStyle/>
          <a:p>
            <a:pPr algn="r"/>
            <a:r>
              <a:rPr lang="fa-IR" sz="4000" dirty="0" smtClean="0">
                <a:solidFill>
                  <a:srgbClr val="FF0000"/>
                </a:solidFill>
                <a:cs typeface="B Titr" panose="00000700000000000000" pitchFamily="2" charset="-78"/>
              </a:rPr>
              <a:t>مراحل انتهایی پروژه</a:t>
            </a:r>
            <a:endParaRPr lang="fa-IR" sz="4000" dirty="0">
              <a:solidFill>
                <a:srgbClr val="FF0000"/>
              </a:solidFill>
              <a:cs typeface="B Titr" panose="00000700000000000000" pitchFamily="2" charset="-78"/>
            </a:endParaRPr>
          </a:p>
        </p:txBody>
      </p:sp>
      <p:sp>
        <p:nvSpPr>
          <p:cNvPr id="3" name="Content Placeholder 2"/>
          <p:cNvSpPr>
            <a:spLocks noGrp="1"/>
          </p:cNvSpPr>
          <p:nvPr>
            <p:ph idx="1"/>
          </p:nvPr>
        </p:nvSpPr>
        <p:spPr>
          <a:xfrm>
            <a:off x="550718" y="1059873"/>
            <a:ext cx="11409218" cy="5465618"/>
          </a:xfrm>
        </p:spPr>
        <p:txBody>
          <a:bodyPr>
            <a:normAutofit fontScale="70000" lnSpcReduction="20000"/>
          </a:bodyPr>
          <a:lstStyle/>
          <a:p>
            <a:pPr marL="342900" indent="-342900" algn="just" defTabSz="457200">
              <a:lnSpc>
                <a:spcPct val="175000"/>
              </a:lnSpc>
              <a:spcAft>
                <a:spcPts val="1000"/>
              </a:spcAft>
              <a:buFont typeface="Wingdings" panose="05000000000000000000" pitchFamily="2" charset="2"/>
              <a:buChar char="Ø"/>
              <a:tabLst>
                <a:tab pos="4672965" algn="l"/>
              </a:tabLst>
            </a:pPr>
            <a:r>
              <a:rPr lang="fa-IR" sz="2300" b="1" dirty="0">
                <a:latin typeface="Calibri" panose="020F0502020204030204" pitchFamily="34" charset="0"/>
                <a:ea typeface="Calibri" panose="020F0502020204030204" pitchFamily="34" charset="0"/>
                <a:cs typeface="B Titr" panose="00000700000000000000" pitchFamily="2" charset="-78"/>
              </a:rPr>
              <a:t>در مرحله بعدی شرکتهای غیر داوطلب که به تشخیص انجمن تولید کنندگان فولاد  در سطوح  کیفی متوسط  رو به پایین هستند در ابتدا تحت آموزش و مشاوره قرار می گیرند وسپس سیستمهای مورد نیاز توسط مشاورین منتخب و مورد تایید  انجمن و سازمان ملی استاندارد  در آنها استقرار می یابد و پس از انجام ممیزی و ارزیابی  موفق به دریافت </a:t>
            </a:r>
            <a:r>
              <a:rPr lang="fa-IR" sz="2300" b="1" dirty="0" smtClean="0">
                <a:latin typeface="Calibri" panose="020F0502020204030204" pitchFamily="34" charset="0"/>
                <a:ea typeface="Calibri" panose="020F0502020204030204" pitchFamily="34" charset="0"/>
                <a:cs typeface="B Titr" panose="00000700000000000000" pitchFamily="2" charset="-78"/>
              </a:rPr>
              <a:t>گواهینامه </a:t>
            </a:r>
            <a:r>
              <a:rPr lang="en-US" sz="2300" b="1" dirty="0">
                <a:solidFill>
                  <a:srgbClr val="CC0099"/>
                </a:solidFill>
                <a:latin typeface="Calibri" panose="020F0502020204030204" pitchFamily="34" charset="0"/>
                <a:ea typeface="Calibri" panose="020F0502020204030204" pitchFamily="34" charset="0"/>
                <a:cs typeface="B Titr" panose="00000700000000000000" pitchFamily="2" charset="-78"/>
              </a:rPr>
              <a:t>IR-MARKING</a:t>
            </a:r>
            <a:r>
              <a:rPr lang="fa-IR" sz="2300" b="1" dirty="0">
                <a:latin typeface="Calibri" panose="020F0502020204030204" pitchFamily="34" charset="0"/>
                <a:ea typeface="Calibri" panose="020F0502020204030204" pitchFamily="34" charset="0"/>
                <a:cs typeface="B Titr" panose="00000700000000000000" pitchFamily="2" charset="-78"/>
              </a:rPr>
              <a:t> </a:t>
            </a:r>
            <a:r>
              <a:rPr lang="en-US" sz="2300" b="1" dirty="0">
                <a:latin typeface="Calibri" panose="020F0502020204030204" pitchFamily="34" charset="0"/>
                <a:ea typeface="Calibri" panose="020F0502020204030204" pitchFamily="34" charset="0"/>
                <a:cs typeface="B Titr" panose="00000700000000000000" pitchFamily="2" charset="-78"/>
              </a:rPr>
              <a:t> </a:t>
            </a:r>
            <a:r>
              <a:rPr lang="fa-IR" sz="2300" b="1" dirty="0">
                <a:latin typeface="Calibri" panose="020F0502020204030204" pitchFamily="34" charset="0"/>
                <a:ea typeface="Calibri" panose="020F0502020204030204" pitchFamily="34" charset="0"/>
                <a:cs typeface="B Titr" panose="00000700000000000000" pitchFamily="2" charset="-78"/>
              </a:rPr>
              <a:t>میگردند.</a:t>
            </a:r>
          </a:p>
          <a:p>
            <a:pPr marL="342900" indent="-342900" algn="just" defTabSz="457200">
              <a:lnSpc>
                <a:spcPct val="175000"/>
              </a:lnSpc>
              <a:spcAft>
                <a:spcPts val="1000"/>
              </a:spcAft>
              <a:buFont typeface="Wingdings" panose="05000000000000000000" pitchFamily="2" charset="2"/>
              <a:buChar char="Ø"/>
              <a:tabLst>
                <a:tab pos="4672965" algn="l"/>
              </a:tabLst>
            </a:pPr>
            <a:r>
              <a:rPr lang="fa-IR" sz="2300" b="1" dirty="0">
                <a:latin typeface="Calibri" panose="020F0502020204030204" pitchFamily="34" charset="0"/>
                <a:ea typeface="Calibri" panose="020F0502020204030204" pitchFamily="34" charset="0"/>
                <a:cs typeface="B Titr" panose="00000700000000000000" pitchFamily="2" charset="-78"/>
              </a:rPr>
              <a:t>در گام بعدی پروژه از طریق برخی شرکتهای تجاری معتبر داخلی فولاد(نظیر شرکتهای فولاد متیل،فلز تدارک،جهان </a:t>
            </a:r>
            <a:r>
              <a:rPr lang="fa-IR" sz="2300" b="1" dirty="0" smtClean="0">
                <a:latin typeface="Calibri" panose="020F0502020204030204" pitchFamily="34" charset="0"/>
                <a:ea typeface="Calibri" panose="020F0502020204030204" pitchFamily="34" charset="0"/>
                <a:cs typeface="B Titr" panose="00000700000000000000" pitchFamily="2" charset="-78"/>
              </a:rPr>
              <a:t> متال </a:t>
            </a:r>
            <a:r>
              <a:rPr lang="fa-IR" sz="2300" b="1" dirty="0">
                <a:latin typeface="Calibri" panose="020F0502020204030204" pitchFamily="34" charset="0"/>
                <a:ea typeface="Calibri" panose="020F0502020204030204" pitchFamily="34" charset="0"/>
                <a:cs typeface="B Titr" panose="00000700000000000000" pitchFamily="2" charset="-78"/>
              </a:rPr>
              <a:t>اینترنشنال و......) هماهنگیها و اقدامات لازم جهت ممیزی برخی تولید کنندگان خارجی که واردات فولاد به کشور دارند(شرکتهای تولید کننده فولاد در کشورهای چین،کره،روسیه،قزاقستان،اوکراین و......) انجام ودر صورت انطباق سیستمهای آنها با مدل پیشنهادی به آنها گواهینامه</a:t>
            </a:r>
            <a:r>
              <a:rPr lang="en-US" sz="2300" b="1" dirty="0" smtClean="0">
                <a:latin typeface="Calibri" panose="020F0502020204030204" pitchFamily="34" charset="0"/>
                <a:ea typeface="Calibri" panose="020F0502020204030204" pitchFamily="34" charset="0"/>
                <a:cs typeface="B Titr" panose="00000700000000000000" pitchFamily="2" charset="-78"/>
              </a:rPr>
              <a:t>IR-MARKING</a:t>
            </a:r>
            <a:r>
              <a:rPr lang="fa-IR" sz="2300" b="1" dirty="0" smtClean="0">
                <a:latin typeface="Calibri" panose="020F0502020204030204" pitchFamily="34" charset="0"/>
                <a:ea typeface="Calibri" panose="020F0502020204030204" pitchFamily="34" charset="0"/>
                <a:cs typeface="B Titr" panose="00000700000000000000" pitchFamily="2" charset="-78"/>
              </a:rPr>
              <a:t> اعطا </a:t>
            </a:r>
            <a:r>
              <a:rPr lang="fa-IR" sz="2300" b="1" dirty="0">
                <a:latin typeface="Calibri" panose="020F0502020204030204" pitchFamily="34" charset="0"/>
                <a:ea typeface="Calibri" panose="020F0502020204030204" pitchFamily="34" charset="0"/>
                <a:cs typeface="B Titr" panose="00000700000000000000" pitchFamily="2" charset="-78"/>
              </a:rPr>
              <a:t>می گردد.</a:t>
            </a:r>
          </a:p>
          <a:p>
            <a:pPr marL="342900" indent="-342900" algn="just" defTabSz="457200">
              <a:lnSpc>
                <a:spcPct val="175000"/>
              </a:lnSpc>
              <a:spcAft>
                <a:spcPts val="1000"/>
              </a:spcAft>
              <a:buFont typeface="Wingdings" panose="05000000000000000000" pitchFamily="2" charset="2"/>
              <a:buChar char="Ø"/>
              <a:tabLst>
                <a:tab pos="4672965" algn="l"/>
              </a:tabLst>
            </a:pPr>
            <a:r>
              <a:rPr lang="fa-IR" sz="2300" b="1" dirty="0">
                <a:latin typeface="Calibri" panose="020F0502020204030204" pitchFamily="34" charset="0"/>
                <a:ea typeface="Calibri" panose="020F0502020204030204" pitchFamily="34" charset="0"/>
                <a:cs typeface="B Titr" panose="00000700000000000000" pitchFamily="2" charset="-78"/>
              </a:rPr>
              <a:t> پس ازاین مرحله و جمع آوری و تحلیل نتایج حاصل از ارزیابی  تولیدکنندگان داخلی و خارجی  گزارشات لازم جهت تصمیم گیری نهایی مدیران ارشد کشور در وزارتخانه ها و سازمانهای مرتبط نظیر شورایعالی استاندارد،مجلس شورای اسلامی ،سازمان ملی استانداردو...... جهت اجباری و قانونی شدن  طرح پیشنهادی انجام می گیرد</a:t>
            </a:r>
            <a:r>
              <a:rPr lang="fa-IR" sz="2300" b="1" dirty="0" smtClean="0">
                <a:latin typeface="Calibri" panose="020F0502020204030204" pitchFamily="34" charset="0"/>
                <a:ea typeface="Calibri" panose="020F0502020204030204" pitchFamily="34" charset="0"/>
                <a:cs typeface="B Titr" panose="00000700000000000000" pitchFamily="2" charset="-78"/>
              </a:rPr>
              <a:t>.</a:t>
            </a:r>
          </a:p>
          <a:p>
            <a:pPr marL="342900" indent="-342900" algn="just" defTabSz="457200">
              <a:lnSpc>
                <a:spcPct val="175000"/>
              </a:lnSpc>
              <a:spcAft>
                <a:spcPts val="1000"/>
              </a:spcAft>
              <a:buFont typeface="Wingdings" panose="05000000000000000000" pitchFamily="2" charset="2"/>
              <a:buChar char="Ø"/>
              <a:tabLst>
                <a:tab pos="4672965" algn="l"/>
              </a:tabLst>
            </a:pPr>
            <a:r>
              <a:rPr lang="fa-IR" sz="2300" b="1" dirty="0" smtClean="0">
                <a:latin typeface="Calibri" panose="020F0502020204030204" pitchFamily="34" charset="0"/>
                <a:ea typeface="Calibri" panose="020F0502020204030204" pitchFamily="34" charset="0"/>
                <a:cs typeface="B Titr" panose="00000700000000000000" pitchFamily="2" charset="-78"/>
              </a:rPr>
              <a:t>در قسمت بعدی میز گرد ،جزئیات فنی و تخصصی مدل </a:t>
            </a:r>
            <a:r>
              <a:rPr lang="en-US" sz="2300" b="1" dirty="0" smtClean="0">
                <a:solidFill>
                  <a:srgbClr val="CC0099"/>
                </a:solidFill>
                <a:latin typeface="Calibri" panose="020F0502020204030204" pitchFamily="34" charset="0"/>
                <a:ea typeface="Calibri" panose="020F0502020204030204" pitchFamily="34" charset="0"/>
                <a:cs typeface="B Titr" panose="00000700000000000000" pitchFamily="2" charset="-78"/>
              </a:rPr>
              <a:t>IR-MARKING</a:t>
            </a:r>
            <a:r>
              <a:rPr lang="en-US" sz="2300" b="1" dirty="0" smtClean="0">
                <a:latin typeface="Calibri" panose="020F0502020204030204" pitchFamily="34" charset="0"/>
                <a:ea typeface="Calibri" panose="020F0502020204030204" pitchFamily="34" charset="0"/>
                <a:cs typeface="B Titr" panose="00000700000000000000" pitchFamily="2" charset="-78"/>
              </a:rPr>
              <a:t> </a:t>
            </a:r>
            <a:r>
              <a:rPr lang="fa-IR" sz="2300" b="1" dirty="0" smtClean="0">
                <a:latin typeface="Calibri" panose="020F0502020204030204" pitchFamily="34" charset="0"/>
                <a:ea typeface="Calibri" panose="020F0502020204030204" pitchFamily="34" charset="0"/>
                <a:cs typeface="B Titr" panose="00000700000000000000" pitchFamily="2" charset="-78"/>
              </a:rPr>
              <a:t> ارائه می گردد.</a:t>
            </a:r>
            <a:endParaRPr lang="fa-IR" sz="2300" b="1" dirty="0">
              <a:latin typeface="Calibri" panose="020F0502020204030204" pitchFamily="34" charset="0"/>
              <a:ea typeface="Calibri" panose="020F0502020204030204" pitchFamily="34" charset="0"/>
              <a:cs typeface="B Titr" panose="00000700000000000000" pitchFamily="2" charset="-78"/>
            </a:endParaRPr>
          </a:p>
          <a:p>
            <a:endParaRPr lang="fa-IR" sz="3200" b="1" dirty="0" smtClean="0"/>
          </a:p>
        </p:txBody>
      </p:sp>
      <p:sp>
        <p:nvSpPr>
          <p:cNvPr id="4" name="Footer Placeholder 3"/>
          <p:cNvSpPr>
            <a:spLocks noGrp="1"/>
          </p:cNvSpPr>
          <p:nvPr>
            <p:ph type="ftr" sz="quarter" idx="11"/>
          </p:nvPr>
        </p:nvSpPr>
        <p:spPr/>
        <p:txBody>
          <a:bodyPr/>
          <a:lstStyle/>
          <a:p>
            <a:endParaRPr lang="en-US" dirty="0"/>
          </a:p>
        </p:txBody>
      </p:sp>
      <p:grpSp>
        <p:nvGrpSpPr>
          <p:cNvPr id="5" name="Group 4"/>
          <p:cNvGrpSpPr/>
          <p:nvPr/>
        </p:nvGrpSpPr>
        <p:grpSpPr>
          <a:xfrm>
            <a:off x="4110076" y="5766954"/>
            <a:ext cx="3279592" cy="869229"/>
            <a:chOff x="4110076" y="5721784"/>
            <a:chExt cx="3279592" cy="9144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543" y="5721784"/>
              <a:ext cx="1285875" cy="857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418" y="5721784"/>
              <a:ext cx="857250" cy="857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076" y="5721784"/>
              <a:ext cx="1136467" cy="914400"/>
            </a:xfrm>
            <a:prstGeom prst="rect">
              <a:avLst/>
            </a:prstGeom>
          </p:spPr>
        </p:pic>
      </p:grpSp>
    </p:spTree>
    <p:extLst>
      <p:ext uri="{BB962C8B-B14F-4D97-AF65-F5344CB8AC3E}">
        <p14:creationId xmlns:p14="http://schemas.microsoft.com/office/powerpoint/2010/main" val="9948085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509" y="2671907"/>
            <a:ext cx="11021291" cy="1879311"/>
          </a:xfrm>
        </p:spPr>
        <p:txBody>
          <a:bodyPr>
            <a:normAutofit/>
          </a:bodyPr>
          <a:lstStyle/>
          <a:p>
            <a:pPr algn="ctr"/>
            <a:r>
              <a:rPr lang="fa-IR" sz="5400" dirty="0">
                <a:solidFill>
                  <a:srgbClr val="FF0000"/>
                </a:solidFill>
                <a:cs typeface="B Titr" panose="00000700000000000000" pitchFamily="2" charset="-78"/>
              </a:rPr>
              <a:t>با تشکراز توجه شما</a:t>
            </a:r>
            <a:r>
              <a:rPr lang="fa-IR" b="1" dirty="0"/>
              <a:t/>
            </a:r>
            <a:br>
              <a:rPr lang="fa-IR" b="1" dirty="0"/>
            </a:br>
            <a:endParaRPr lang="fa-IR" dirty="0">
              <a:solidFill>
                <a:srgbClr val="FF0000"/>
              </a:solidFill>
              <a:cs typeface="B Titr" panose="00000700000000000000" pitchFamily="2" charset="-78"/>
            </a:endParaRPr>
          </a:p>
        </p:txBody>
      </p:sp>
      <p:sp>
        <p:nvSpPr>
          <p:cNvPr id="3" name="Content Placeholder 2"/>
          <p:cNvSpPr>
            <a:spLocks noGrp="1"/>
          </p:cNvSpPr>
          <p:nvPr>
            <p:ph idx="1"/>
          </p:nvPr>
        </p:nvSpPr>
        <p:spPr>
          <a:xfrm>
            <a:off x="838200" y="1475509"/>
            <a:ext cx="10664536" cy="4701454"/>
          </a:xfrm>
        </p:spPr>
        <p:txBody>
          <a:bodyPr>
            <a:normAutofit/>
          </a:bodyPr>
          <a:lstStyle/>
          <a:p>
            <a:endParaRPr lang="fa-IR" sz="3200" b="1" dirty="0"/>
          </a:p>
          <a:p>
            <a:endParaRPr lang="fa-IR" sz="3200" b="1" dirty="0" smtClean="0"/>
          </a:p>
          <a:p>
            <a:endParaRPr lang="fa-IR" sz="3200" b="1" dirty="0" smtClean="0"/>
          </a:p>
        </p:txBody>
      </p:sp>
      <p:sp>
        <p:nvSpPr>
          <p:cNvPr id="4" name="Footer Placeholder 3"/>
          <p:cNvSpPr>
            <a:spLocks noGrp="1"/>
          </p:cNvSpPr>
          <p:nvPr>
            <p:ph type="ftr" sz="quarter" idx="11"/>
          </p:nvPr>
        </p:nvSpPr>
        <p:spPr/>
        <p:txBody>
          <a:bodyPr/>
          <a:lstStyle/>
          <a:p>
            <a:endParaRPr lang="en-US" dirty="0"/>
          </a:p>
        </p:txBody>
      </p:sp>
      <p:grpSp>
        <p:nvGrpSpPr>
          <p:cNvPr id="5" name="Group 4"/>
          <p:cNvGrpSpPr/>
          <p:nvPr/>
        </p:nvGrpSpPr>
        <p:grpSpPr>
          <a:xfrm>
            <a:off x="4375181" y="5534547"/>
            <a:ext cx="3279592" cy="914400"/>
            <a:chOff x="4110076" y="5721784"/>
            <a:chExt cx="3279592" cy="9144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543" y="5721784"/>
              <a:ext cx="1285875" cy="857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418" y="5721784"/>
              <a:ext cx="857250" cy="857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076" y="5721784"/>
              <a:ext cx="1136467" cy="914400"/>
            </a:xfrm>
            <a:prstGeom prst="rect">
              <a:avLst/>
            </a:prstGeom>
          </p:spPr>
        </p:pic>
      </p:grpSp>
    </p:spTree>
    <p:extLst>
      <p:ext uri="{BB962C8B-B14F-4D97-AF65-F5344CB8AC3E}">
        <p14:creationId xmlns:p14="http://schemas.microsoft.com/office/powerpoint/2010/main" val="419729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321646"/>
            <a:ext cx="11498118" cy="3082855"/>
          </a:xfrm>
        </p:spPr>
        <p:txBody>
          <a:bodyPr>
            <a:normAutofit fontScale="90000"/>
          </a:bodyPr>
          <a:lstStyle/>
          <a:p>
            <a:pPr>
              <a:lnSpc>
                <a:spcPct val="100000"/>
              </a:lnSpc>
            </a:pPr>
            <a:r>
              <a:rPr lang="fa-IR" sz="3600" dirty="0" smtClean="0">
                <a:solidFill>
                  <a:srgbClr val="FF0000"/>
                </a:solidFill>
                <a:cs typeface="B Titr" panose="00000700000000000000" pitchFamily="2" charset="-78"/>
              </a:rPr>
              <a:t> </a:t>
            </a:r>
            <a:r>
              <a:rPr lang="fa-IR" sz="4000" dirty="0" smtClean="0">
                <a:solidFill>
                  <a:srgbClr val="0070C0"/>
                </a:solidFill>
                <a:cs typeface="B Titr" panose="00000700000000000000" pitchFamily="2" charset="-78"/>
              </a:rPr>
              <a:t>کارگاه آموزشی و میزگرد تخصصی</a:t>
            </a:r>
            <a:br>
              <a:rPr lang="fa-IR" sz="4000" dirty="0" smtClean="0">
                <a:solidFill>
                  <a:srgbClr val="0070C0"/>
                </a:solidFill>
                <a:cs typeface="B Titr" panose="00000700000000000000" pitchFamily="2" charset="-78"/>
              </a:rPr>
            </a:br>
            <a:r>
              <a:rPr lang="fa-IR" sz="4000" dirty="0" smtClean="0">
                <a:solidFill>
                  <a:srgbClr val="FF0000"/>
                </a:solidFill>
                <a:cs typeface="B Titr" panose="00000700000000000000" pitchFamily="2" charset="-78"/>
              </a:rPr>
              <a:t/>
            </a:r>
            <a:br>
              <a:rPr lang="fa-IR"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 چالشهای فراروی بازار فولاد ایران </a:t>
            </a:r>
            <a:br>
              <a:rPr lang="fa-IR" sz="4000" dirty="0" smtClean="0">
                <a:solidFill>
                  <a:srgbClr val="FF0000"/>
                </a:solidFill>
                <a:cs typeface="B Titr" panose="00000700000000000000" pitchFamily="2" charset="-78"/>
              </a:rPr>
            </a:br>
            <a:r>
              <a:rPr lang="fa-IR" sz="4000" dirty="0" smtClean="0">
                <a:solidFill>
                  <a:srgbClr val="FF0000"/>
                </a:solidFill>
                <a:cs typeface="B Titr" panose="00000700000000000000" pitchFamily="2" charset="-78"/>
              </a:rPr>
              <a:t>با </a:t>
            </a:r>
            <a:r>
              <a:rPr lang="fa-IR" sz="4000" dirty="0">
                <a:solidFill>
                  <a:srgbClr val="FF0000"/>
                </a:solidFill>
                <a:cs typeface="B Titr" panose="00000700000000000000" pitchFamily="2" charset="-78"/>
              </a:rPr>
              <a:t>رونمایی از مدل</a:t>
            </a:r>
            <a:r>
              <a:rPr lang="en-US" sz="4000" b="1" dirty="0" smtClean="0">
                <a:solidFill>
                  <a:srgbClr val="FF0000"/>
                </a:solidFill>
                <a:cs typeface="B Titr" panose="00000700000000000000" pitchFamily="2" charset="-78"/>
              </a:rPr>
              <a:t>IR-MARKING</a:t>
            </a:r>
            <a:r>
              <a:rPr lang="fa-IR" sz="4000" b="1" dirty="0" smtClean="0">
                <a:solidFill>
                  <a:srgbClr val="0070C0"/>
                </a:solidFill>
                <a:cs typeface="B Titr" panose="00000700000000000000" pitchFamily="2" charset="-78"/>
              </a:rPr>
              <a:t/>
            </a:r>
            <a:br>
              <a:rPr lang="fa-IR" sz="4000" b="1" dirty="0" smtClean="0">
                <a:solidFill>
                  <a:srgbClr val="0070C0"/>
                </a:solidFill>
                <a:cs typeface="B Titr" panose="00000700000000000000" pitchFamily="2" charset="-78"/>
              </a:rPr>
            </a:br>
            <a:r>
              <a:rPr lang="fa-IR" sz="4400" dirty="0" smtClean="0">
                <a:solidFill>
                  <a:srgbClr val="FF0000"/>
                </a:solidFill>
                <a:cs typeface="B Titr" panose="00000700000000000000" pitchFamily="2" charset="-78"/>
              </a:rPr>
              <a:t/>
            </a:r>
            <a:br>
              <a:rPr lang="fa-IR" sz="4400" dirty="0" smtClean="0">
                <a:solidFill>
                  <a:srgbClr val="FF0000"/>
                </a:solidFill>
                <a:cs typeface="B Titr" panose="00000700000000000000" pitchFamily="2" charset="-78"/>
              </a:rPr>
            </a:br>
            <a:r>
              <a:rPr lang="fa-IR" sz="2000" dirty="0">
                <a:cs typeface="B Titr" panose="00000700000000000000" pitchFamily="2" charset="-78"/>
              </a:rPr>
              <a:t/>
            </a:r>
            <a:br>
              <a:rPr lang="fa-IR" sz="2000" dirty="0">
                <a:cs typeface="B Titr" panose="00000700000000000000" pitchFamily="2" charset="-78"/>
              </a:rPr>
            </a:br>
            <a:r>
              <a:rPr lang="fa-IR" sz="2000" dirty="0" smtClean="0">
                <a:cs typeface="B Titr" panose="00000700000000000000" pitchFamily="2" charset="-78"/>
              </a:rPr>
              <a:t>سازمان </a:t>
            </a:r>
            <a:r>
              <a:rPr lang="fa-IR" sz="2000" dirty="0">
                <a:cs typeface="B Titr" panose="00000700000000000000" pitchFamily="2" charset="-78"/>
              </a:rPr>
              <a:t>ملی استاندارد ایران</a:t>
            </a:r>
            <a:r>
              <a:rPr lang="fa-IR" sz="4000" dirty="0">
                <a:cs typeface="B Titr" panose="00000700000000000000" pitchFamily="2" charset="-78"/>
              </a:rPr>
              <a:t/>
            </a:r>
            <a:br>
              <a:rPr lang="fa-IR" sz="4000" dirty="0">
                <a:cs typeface="B Titr" panose="00000700000000000000" pitchFamily="2" charset="-78"/>
              </a:rPr>
            </a:br>
            <a:r>
              <a:rPr lang="fa-IR" sz="2000" dirty="0">
                <a:cs typeface="B Titr" panose="00000700000000000000" pitchFamily="2" charset="-78"/>
              </a:rPr>
              <a:t>انجمن تولیدکنندگان </a:t>
            </a:r>
            <a:r>
              <a:rPr lang="fa-IR" sz="2000" dirty="0" smtClean="0">
                <a:cs typeface="B Titr" panose="00000700000000000000" pitchFamily="2" charset="-78"/>
              </a:rPr>
              <a:t>فولاد ایران</a:t>
            </a:r>
            <a:r>
              <a:rPr lang="fa-IR" sz="3200" dirty="0" smtClean="0">
                <a:solidFill>
                  <a:schemeClr val="accent6">
                    <a:lumMod val="75000"/>
                  </a:schemeClr>
                </a:solidFill>
                <a:cs typeface="B Titr" panose="00000700000000000000" pitchFamily="2" charset="-78"/>
              </a:rPr>
              <a:t/>
            </a:r>
            <a:br>
              <a:rPr lang="fa-IR" sz="3200" dirty="0" smtClean="0">
                <a:solidFill>
                  <a:schemeClr val="accent6">
                    <a:lumMod val="75000"/>
                  </a:schemeClr>
                </a:solidFill>
                <a:cs typeface="B Titr" panose="00000700000000000000" pitchFamily="2" charset="-78"/>
              </a:rPr>
            </a:br>
            <a:r>
              <a:rPr lang="fa-IR" sz="2000" dirty="0" smtClean="0">
                <a:cs typeface="B Titr" panose="00000700000000000000" pitchFamily="2" charset="-78"/>
              </a:rPr>
              <a:t>دانشگاه صنعتی اصفهان-پژوهشکده فولاد</a:t>
            </a:r>
            <a:r>
              <a:rPr lang="fa-IR" sz="2000" dirty="0" smtClean="0">
                <a:solidFill>
                  <a:schemeClr val="accent1">
                    <a:lumMod val="75000"/>
                  </a:schemeClr>
                </a:solidFill>
                <a:cs typeface="B Titr" panose="00000700000000000000" pitchFamily="2" charset="-78"/>
              </a:rPr>
              <a:t/>
            </a:r>
            <a:br>
              <a:rPr lang="fa-IR" sz="2000" dirty="0" smtClean="0">
                <a:solidFill>
                  <a:schemeClr val="accent1">
                    <a:lumMod val="75000"/>
                  </a:schemeClr>
                </a:solidFill>
                <a:cs typeface="B Titr" panose="00000700000000000000" pitchFamily="2" charset="-78"/>
              </a:rPr>
            </a:br>
            <a:r>
              <a:rPr lang="fa-IR" sz="1600" dirty="0" smtClean="0">
                <a:solidFill>
                  <a:schemeClr val="accent1">
                    <a:lumMod val="75000"/>
                  </a:schemeClr>
                </a:solidFill>
                <a:cs typeface="B Titr" panose="00000700000000000000" pitchFamily="2" charset="-78"/>
              </a:rPr>
              <a:t/>
            </a:r>
            <a:br>
              <a:rPr lang="fa-IR" sz="1600" dirty="0" smtClean="0">
                <a:solidFill>
                  <a:schemeClr val="accent1">
                    <a:lumMod val="75000"/>
                  </a:schemeClr>
                </a:solidFill>
                <a:cs typeface="B Titr" panose="00000700000000000000" pitchFamily="2" charset="-78"/>
              </a:rPr>
            </a:br>
            <a:r>
              <a:rPr lang="fa-IR" sz="1600" dirty="0" smtClean="0">
                <a:solidFill>
                  <a:schemeClr val="accent1">
                    <a:lumMod val="75000"/>
                  </a:schemeClr>
                </a:solidFill>
                <a:cs typeface="B Titr" panose="00000700000000000000" pitchFamily="2" charset="-78"/>
              </a:rPr>
              <a:t>											بهمن ماه 1395</a:t>
            </a:r>
            <a:r>
              <a:rPr lang="fa-IR" sz="2000" dirty="0" smtClean="0">
                <a:solidFill>
                  <a:schemeClr val="accent1">
                    <a:lumMod val="75000"/>
                  </a:schemeClr>
                </a:solidFill>
                <a:cs typeface="B Titr" panose="00000700000000000000" pitchFamily="2" charset="-78"/>
              </a:rPr>
              <a:t/>
            </a:r>
            <a:br>
              <a:rPr lang="fa-IR" sz="2000" dirty="0" smtClean="0">
                <a:solidFill>
                  <a:schemeClr val="accent1">
                    <a:lumMod val="75000"/>
                  </a:schemeClr>
                </a:solidFill>
                <a:cs typeface="B Titr" panose="00000700000000000000" pitchFamily="2" charset="-78"/>
              </a:rPr>
            </a:br>
            <a:endParaRPr lang="fa-IR" sz="2000" dirty="0">
              <a:solidFill>
                <a:schemeClr val="accent1">
                  <a:lumMod val="75000"/>
                </a:schemeClr>
              </a:solidFill>
              <a:cs typeface="B Titr" panose="00000700000000000000" pitchFamily="2" charset="-78"/>
            </a:endParaRPr>
          </a:p>
        </p:txBody>
      </p:sp>
      <p:sp>
        <p:nvSpPr>
          <p:cNvPr id="3" name="Footer Placeholder 2"/>
          <p:cNvSpPr>
            <a:spLocks noGrp="1"/>
          </p:cNvSpPr>
          <p:nvPr>
            <p:ph type="ftr" sz="quarter" idx="11"/>
          </p:nvPr>
        </p:nvSpPr>
        <p:spPr/>
        <p:txBody>
          <a:bodyPr/>
          <a:lstStyle/>
          <a:p>
            <a:endParaRPr lang="en-US" dirty="0"/>
          </a:p>
        </p:txBody>
      </p:sp>
      <p:grpSp>
        <p:nvGrpSpPr>
          <p:cNvPr id="4" name="Group 3"/>
          <p:cNvGrpSpPr/>
          <p:nvPr/>
        </p:nvGrpSpPr>
        <p:grpSpPr>
          <a:xfrm>
            <a:off x="4110076" y="5721784"/>
            <a:ext cx="3279592" cy="914400"/>
            <a:chOff x="4110076" y="5721784"/>
            <a:chExt cx="3279592" cy="91440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543" y="5721784"/>
              <a:ext cx="1285875" cy="8572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418" y="5721784"/>
              <a:ext cx="857250" cy="857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076" y="5721784"/>
              <a:ext cx="1136467" cy="914400"/>
            </a:xfrm>
            <a:prstGeom prst="rect">
              <a:avLst/>
            </a:prstGeom>
          </p:spPr>
        </p:pic>
      </p:grpSp>
    </p:spTree>
    <p:extLst>
      <p:ext uri="{BB962C8B-B14F-4D97-AF65-F5344CB8AC3E}">
        <p14:creationId xmlns:p14="http://schemas.microsoft.com/office/powerpoint/2010/main" val="595417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48039"/>
          </a:xfrm>
        </p:spPr>
        <p:txBody>
          <a:bodyPr>
            <a:normAutofit/>
          </a:bodyPr>
          <a:lstStyle/>
          <a:p>
            <a:pPr algn="r"/>
            <a:r>
              <a:rPr lang="fa-IR" sz="4000" dirty="0" smtClean="0">
                <a:solidFill>
                  <a:srgbClr val="FF0000"/>
                </a:solidFill>
                <a:cs typeface="B Titr" panose="00000700000000000000" pitchFamily="2" charset="-78"/>
              </a:rPr>
              <a:t> تاریخچه موضوع وآسیب </a:t>
            </a:r>
            <a:r>
              <a:rPr lang="fa-IR" sz="4000" dirty="0">
                <a:solidFill>
                  <a:srgbClr val="FF0000"/>
                </a:solidFill>
                <a:cs typeface="B Titr" panose="00000700000000000000" pitchFamily="2" charset="-78"/>
              </a:rPr>
              <a:t>شناسی </a:t>
            </a:r>
            <a:r>
              <a:rPr lang="fa-IR" sz="4000" dirty="0" smtClean="0">
                <a:solidFill>
                  <a:srgbClr val="FF0000"/>
                </a:solidFill>
                <a:cs typeface="B Titr" panose="00000700000000000000" pitchFamily="2" charset="-78"/>
              </a:rPr>
              <a:t>وضعیت </a:t>
            </a:r>
            <a:r>
              <a:rPr lang="fa-IR" sz="4000" dirty="0">
                <a:solidFill>
                  <a:srgbClr val="FF0000"/>
                </a:solidFill>
                <a:cs typeface="B Titr" panose="00000700000000000000" pitchFamily="2" charset="-78"/>
              </a:rPr>
              <a:t>موجود</a:t>
            </a:r>
          </a:p>
        </p:txBody>
      </p:sp>
      <p:sp>
        <p:nvSpPr>
          <p:cNvPr id="3" name="Content Placeholder 2"/>
          <p:cNvSpPr>
            <a:spLocks noGrp="1"/>
          </p:cNvSpPr>
          <p:nvPr>
            <p:ph idx="1"/>
          </p:nvPr>
        </p:nvSpPr>
        <p:spPr>
          <a:xfrm>
            <a:off x="363683" y="1298864"/>
            <a:ext cx="11326090" cy="4878099"/>
          </a:xfrm>
        </p:spPr>
        <p:txBody>
          <a:bodyPr>
            <a:normAutofit/>
          </a:bodyPr>
          <a:lstStyle/>
          <a:p>
            <a:pPr algn="just">
              <a:lnSpc>
                <a:spcPct val="150000"/>
              </a:lnSpc>
            </a:pPr>
            <a:r>
              <a:rPr lang="fa-IR" b="1" dirty="0" smtClean="0"/>
              <a:t> </a:t>
            </a:r>
            <a:r>
              <a:rPr lang="fa-IR" b="1" dirty="0">
                <a:latin typeface="Calibri" panose="020F0502020204030204" pitchFamily="34" charset="0"/>
                <a:ea typeface="Calibri" panose="020F0502020204030204" pitchFamily="34" charset="0"/>
                <a:cs typeface="B Titr" panose="00000700000000000000" pitchFamily="2" charset="-78"/>
              </a:rPr>
              <a:t>با حمایت و همکاری سازمان ملی استاندارد یک تیم فنی-تخصصی متشکل از نمایندگان سازمان ملی استاندارد کشور و انجمن تولیدکنندگان فولاد طی ماههای اخیر  از گمرکات و مبادی ورود فولاد به  کشور(انزلی و نوشهر،بندر عباس وبندر امام)  بازرسی و ممیزی به عمل آوردند و در جریان این بررسی ها روشها و فرآیندهای  کنترل کیفیت فولادهای وارداتی در گمرکات و مبادی ورودی کالا به کشور بررسی و ارزیابی گردید . نتیجه بازرسی ها و بررسیها  متعاقبا به مقامات و سازمانهای ذیربط ارائه  می گردد. </a:t>
            </a:r>
          </a:p>
        </p:txBody>
      </p:sp>
      <p:sp>
        <p:nvSpPr>
          <p:cNvPr id="4" name="Footer Placeholder 3"/>
          <p:cNvSpPr>
            <a:spLocks noGrp="1"/>
          </p:cNvSpPr>
          <p:nvPr>
            <p:ph type="ftr" sz="quarter" idx="11"/>
          </p:nvPr>
        </p:nvSpPr>
        <p:spPr/>
        <p:txBody>
          <a:bodyPr/>
          <a:lstStyle/>
          <a:p>
            <a:endParaRPr lang="en-US" dirty="0"/>
          </a:p>
        </p:txBody>
      </p:sp>
      <p:grpSp>
        <p:nvGrpSpPr>
          <p:cNvPr id="5" name="Group 4"/>
          <p:cNvGrpSpPr/>
          <p:nvPr/>
        </p:nvGrpSpPr>
        <p:grpSpPr>
          <a:xfrm>
            <a:off x="4598449" y="5899150"/>
            <a:ext cx="3279592" cy="914400"/>
            <a:chOff x="4110076" y="5721784"/>
            <a:chExt cx="3279592" cy="9144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543" y="5721784"/>
              <a:ext cx="1285875" cy="857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418" y="5721784"/>
              <a:ext cx="857250" cy="857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076" y="5721784"/>
              <a:ext cx="1136467" cy="914400"/>
            </a:xfrm>
            <a:prstGeom prst="rect">
              <a:avLst/>
            </a:prstGeom>
          </p:spPr>
        </p:pic>
      </p:grpSp>
    </p:spTree>
    <p:extLst>
      <p:ext uri="{BB962C8B-B14F-4D97-AF65-F5344CB8AC3E}">
        <p14:creationId xmlns:p14="http://schemas.microsoft.com/office/powerpoint/2010/main" val="5349058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4173" y="246063"/>
            <a:ext cx="8905009" cy="689119"/>
          </a:xfrm>
        </p:spPr>
        <p:txBody>
          <a:bodyPr>
            <a:normAutofit/>
          </a:bodyPr>
          <a:lstStyle/>
          <a:p>
            <a:pPr algn="r"/>
            <a:r>
              <a:rPr lang="fa-IR" sz="4000" dirty="0">
                <a:solidFill>
                  <a:srgbClr val="FF0000"/>
                </a:solidFill>
                <a:cs typeface="B Titr" panose="00000700000000000000" pitchFamily="2" charset="-78"/>
              </a:rPr>
              <a:t>ویژگیهای بازرسی </a:t>
            </a:r>
            <a:r>
              <a:rPr lang="fa-IR" sz="4000" dirty="0" smtClean="0">
                <a:solidFill>
                  <a:srgbClr val="FF0000"/>
                </a:solidFill>
                <a:cs typeface="B Titr" panose="00000700000000000000" pitchFamily="2" charset="-78"/>
              </a:rPr>
              <a:t> انواع فولاد درمقصد</a:t>
            </a:r>
            <a:endParaRPr lang="fa-IR" sz="4000" dirty="0">
              <a:solidFill>
                <a:srgbClr val="FF0000"/>
              </a:solidFill>
              <a:cs typeface="B Titr" panose="00000700000000000000" pitchFamily="2" charset="-78"/>
            </a:endParaRPr>
          </a:p>
        </p:txBody>
      </p:sp>
      <p:sp>
        <p:nvSpPr>
          <p:cNvPr id="3" name="Subtitle 2"/>
          <p:cNvSpPr>
            <a:spLocks noGrp="1"/>
          </p:cNvSpPr>
          <p:nvPr>
            <p:ph type="subTitle" idx="1"/>
          </p:nvPr>
        </p:nvSpPr>
        <p:spPr>
          <a:xfrm>
            <a:off x="488373" y="1235868"/>
            <a:ext cx="10382827" cy="3543950"/>
          </a:xfrm>
        </p:spPr>
        <p:txBody>
          <a:bodyPr>
            <a:noAutofit/>
          </a:bodyPr>
          <a:lstStyle/>
          <a:p>
            <a:pPr lvl="0" algn="r">
              <a:lnSpc>
                <a:spcPct val="110000"/>
              </a:lnSpc>
              <a:spcBef>
                <a:spcPct val="0"/>
              </a:spcBef>
            </a:pPr>
            <a:r>
              <a:rPr lang="fa-IR" sz="1600" b="1" dirty="0">
                <a:latin typeface="Calibri" panose="020F0502020204030204" pitchFamily="34" charset="0"/>
                <a:ea typeface="Calibri" panose="020F0502020204030204" pitchFamily="34" charset="0"/>
                <a:cs typeface="B Titr" panose="00000700000000000000" pitchFamily="2" charset="-78"/>
              </a:rPr>
              <a:t>دشواری پیاده سازی اصول و استانداردهای بازرسی و نمونه گیری :</a:t>
            </a:r>
          </a:p>
          <a:p>
            <a:pPr marL="2800350" lvl="5" indent="-514350" algn="r">
              <a:buFont typeface="+mj-lt"/>
              <a:buAutoNum type="romanUcPeriod"/>
            </a:pPr>
            <a:r>
              <a:rPr lang="fa-IR" sz="1800" b="1" dirty="0">
                <a:latin typeface="Calibri" panose="020F0502020204030204" pitchFamily="34" charset="0"/>
                <a:ea typeface="Calibri" panose="020F0502020204030204" pitchFamily="34" charset="0"/>
                <a:cs typeface="B Titr" panose="00000700000000000000" pitchFamily="2" charset="-78"/>
              </a:rPr>
              <a:t>عدم امکان نمونه گیری  بصورت تصادفی(</a:t>
            </a:r>
            <a:r>
              <a:rPr lang="en-US" sz="1800" b="1" dirty="0">
                <a:latin typeface="Calibri" panose="020F0502020204030204" pitchFamily="34" charset="0"/>
                <a:ea typeface="Calibri" panose="020F0502020204030204" pitchFamily="34" charset="0"/>
                <a:cs typeface="B Titr" panose="00000700000000000000" pitchFamily="2" charset="-78"/>
              </a:rPr>
              <a:t>(RANDOM</a:t>
            </a:r>
          </a:p>
          <a:p>
            <a:pPr marL="2800350" lvl="5" indent="-514350" algn="r">
              <a:buFont typeface="+mj-lt"/>
              <a:buAutoNum type="romanUcPeriod"/>
            </a:pPr>
            <a:r>
              <a:rPr lang="fa-IR" sz="1800" b="1" dirty="0">
                <a:latin typeface="Calibri" panose="020F0502020204030204" pitchFamily="34" charset="0"/>
                <a:ea typeface="Calibri" panose="020F0502020204030204" pitchFamily="34" charset="0"/>
                <a:cs typeface="B Titr" panose="00000700000000000000" pitchFamily="2" charset="-78"/>
              </a:rPr>
              <a:t>مشخص نبودن جامعه آماری و حجم نمونه های مورد نیاز براساس استانداردها و روشهای آماری</a:t>
            </a:r>
          </a:p>
          <a:p>
            <a:pPr marL="2800350" lvl="5" indent="-514350" algn="r">
              <a:buFont typeface="+mj-lt"/>
              <a:buAutoNum type="romanUcPeriod"/>
            </a:pPr>
            <a:r>
              <a:rPr lang="fa-IR" sz="1800" b="1" dirty="0">
                <a:latin typeface="Calibri" panose="020F0502020204030204" pitchFamily="34" charset="0"/>
                <a:ea typeface="Calibri" panose="020F0502020204030204" pitchFamily="34" charset="0"/>
                <a:cs typeface="B Titr" panose="00000700000000000000" pitchFamily="2" charset="-78"/>
              </a:rPr>
              <a:t>عدم امکان بازرسی سطح، ابعاد ، تلرانس ها ، ناخالصیها و سایر عیوب سطحی و داخلی محصول</a:t>
            </a:r>
          </a:p>
          <a:p>
            <a:pPr marL="2800350" lvl="5" indent="-514350" algn="r">
              <a:buFont typeface="+mj-lt"/>
              <a:buAutoNum type="romanUcPeriod"/>
            </a:pPr>
            <a:r>
              <a:rPr lang="fa-IR" sz="1800" b="1" dirty="0">
                <a:latin typeface="Calibri" panose="020F0502020204030204" pitchFamily="34" charset="0"/>
                <a:ea typeface="Calibri" panose="020F0502020204030204" pitchFamily="34" charset="0"/>
                <a:cs typeface="B Titr" panose="00000700000000000000" pitchFamily="2" charset="-78"/>
              </a:rPr>
              <a:t>عدم امکان نمونه برداری از لایه های داخلی کلاف</a:t>
            </a:r>
          </a:p>
          <a:p>
            <a:pPr marL="2800350" lvl="5" indent="-514350" algn="r">
              <a:buFont typeface="+mj-lt"/>
              <a:buAutoNum type="romanUcPeriod"/>
            </a:pPr>
            <a:r>
              <a:rPr lang="fa-IR" sz="1800" b="1" dirty="0">
                <a:latin typeface="Calibri" panose="020F0502020204030204" pitchFamily="34" charset="0"/>
                <a:ea typeface="Calibri" panose="020F0502020204030204" pitchFamily="34" charset="0"/>
                <a:cs typeface="B Titr" panose="00000700000000000000" pitchFamily="2" charset="-78"/>
              </a:rPr>
              <a:t>عدم امکان تغییر/تائید درجه کیفی محصول یا گرید فولاد </a:t>
            </a:r>
          </a:p>
          <a:p>
            <a:pPr marL="2800350" lvl="5" indent="-514350" algn="r">
              <a:buFont typeface="+mj-lt"/>
              <a:buAutoNum type="romanUcPeriod"/>
            </a:pPr>
            <a:r>
              <a:rPr lang="fa-IR" sz="1800" b="1" dirty="0">
                <a:latin typeface="Calibri" panose="020F0502020204030204" pitchFamily="34" charset="0"/>
                <a:ea typeface="Calibri" panose="020F0502020204030204" pitchFamily="34" charset="0"/>
                <a:cs typeface="B Titr" panose="00000700000000000000" pitchFamily="2" charset="-78"/>
              </a:rPr>
              <a:t>بررسیها و نمونه گیریها سلامت محصول را خدشه دار می کنند  </a:t>
            </a:r>
          </a:p>
          <a:p>
            <a:pPr marL="2800350" lvl="5" indent="-514350" algn="r">
              <a:buFont typeface="+mj-lt"/>
              <a:buAutoNum type="romanUcPeriod"/>
            </a:pPr>
            <a:r>
              <a:rPr lang="fa-IR" sz="1800" b="1" dirty="0">
                <a:latin typeface="Calibri" panose="020F0502020204030204" pitchFamily="34" charset="0"/>
                <a:ea typeface="Calibri" panose="020F0502020204030204" pitchFamily="34" charset="0"/>
                <a:cs typeface="B Titr" panose="00000700000000000000" pitchFamily="2" charset="-78"/>
              </a:rPr>
              <a:t>عدم وجود رویه یکسان و هماهنگ  در  مبادی ورودی و گمرکات مختلف </a:t>
            </a:r>
          </a:p>
          <a:p>
            <a:pPr marL="2800350" lvl="5" indent="-514350" algn="r">
              <a:buFont typeface="+mj-lt"/>
              <a:buAutoNum type="romanUcPeriod"/>
            </a:pPr>
            <a:r>
              <a:rPr lang="fa-IR" sz="1800" b="1" dirty="0">
                <a:latin typeface="Calibri" panose="020F0502020204030204" pitchFamily="34" charset="0"/>
                <a:ea typeface="Calibri" panose="020F0502020204030204" pitchFamily="34" charset="0"/>
                <a:cs typeface="B Titr" panose="00000700000000000000" pitchFamily="2" charset="-78"/>
              </a:rPr>
              <a:t>عدم کنترل جنبه های زیست محیطی، بهداشتی و ایمنی  محصولات</a:t>
            </a:r>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3022600" y="4262437"/>
            <a:ext cx="5773737" cy="2549525"/>
          </a:xfrm>
          <a:prstGeom prst="rect">
            <a:avLst/>
          </a:prstGeom>
        </p:spPr>
      </p:pic>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600543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554038"/>
            <a:ext cx="9144000" cy="690562"/>
          </a:xfrm>
        </p:spPr>
        <p:txBody>
          <a:bodyPr>
            <a:noAutofit/>
          </a:bodyPr>
          <a:lstStyle/>
          <a:p>
            <a:pPr>
              <a:spcBef>
                <a:spcPct val="0"/>
              </a:spcBef>
            </a:pPr>
            <a:r>
              <a:rPr lang="fa-IR" sz="4400" dirty="0">
                <a:solidFill>
                  <a:srgbClr val="FF0000"/>
                </a:solidFill>
                <a:latin typeface="+mj-lt"/>
                <a:ea typeface="+mj-ea"/>
                <a:cs typeface="B Titr" panose="00000700000000000000" pitchFamily="2" charset="-78"/>
              </a:rPr>
              <a:t>آسیب </a:t>
            </a:r>
            <a:r>
              <a:rPr lang="fa-IR" sz="4400" dirty="0" smtClean="0">
                <a:solidFill>
                  <a:srgbClr val="FF0000"/>
                </a:solidFill>
                <a:latin typeface="+mj-lt"/>
                <a:ea typeface="+mj-ea"/>
                <a:cs typeface="B Titr" panose="00000700000000000000" pitchFamily="2" charset="-78"/>
              </a:rPr>
              <a:t>دیدن محصولات هنگام نمونه برداری</a:t>
            </a:r>
            <a:endParaRPr lang="fa-IR" sz="4400" dirty="0">
              <a:solidFill>
                <a:srgbClr val="FF0000"/>
              </a:solidFill>
              <a:latin typeface="+mj-lt"/>
              <a:ea typeface="+mj-ea"/>
              <a:cs typeface="B Titr" panose="00000700000000000000" pitchFamily="2" charset="-78"/>
            </a:endParaRPr>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3810000" y="1869757"/>
            <a:ext cx="4572000" cy="3118485"/>
          </a:xfrm>
          <a:prstGeom prst="rect">
            <a:avLst/>
          </a:prstGeom>
        </p:spPr>
      </p:pic>
      <p:sp>
        <p:nvSpPr>
          <p:cNvPr id="2" name="Footer Placeholder 1"/>
          <p:cNvSpPr>
            <a:spLocks noGrp="1"/>
          </p:cNvSpPr>
          <p:nvPr>
            <p:ph type="ftr" sz="quarter" idx="11"/>
          </p:nvPr>
        </p:nvSpPr>
        <p:spPr/>
        <p:txBody>
          <a:bodyPr/>
          <a:lstStyle/>
          <a:p>
            <a:endParaRPr lang="en-US" dirty="0"/>
          </a:p>
        </p:txBody>
      </p:sp>
      <p:grpSp>
        <p:nvGrpSpPr>
          <p:cNvPr id="5" name="Group 4"/>
          <p:cNvGrpSpPr/>
          <p:nvPr/>
        </p:nvGrpSpPr>
        <p:grpSpPr>
          <a:xfrm>
            <a:off x="4359458" y="5943600"/>
            <a:ext cx="3279592" cy="914400"/>
            <a:chOff x="4110076" y="5721784"/>
            <a:chExt cx="3279592" cy="91440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6543" y="5721784"/>
              <a:ext cx="1285875" cy="8572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2418" y="5721784"/>
              <a:ext cx="857250" cy="85725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10076" y="5721784"/>
              <a:ext cx="1136467" cy="914400"/>
            </a:xfrm>
            <a:prstGeom prst="rect">
              <a:avLst/>
            </a:prstGeom>
          </p:spPr>
        </p:pic>
      </p:grpSp>
    </p:spTree>
    <p:extLst>
      <p:ext uri="{BB962C8B-B14F-4D97-AF65-F5344CB8AC3E}">
        <p14:creationId xmlns:p14="http://schemas.microsoft.com/office/powerpoint/2010/main" val="402443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rgbClr val="FF0000"/>
                </a:solidFill>
                <a:cs typeface="B Titr" panose="00000700000000000000" pitchFamily="2" charset="-78"/>
              </a:rPr>
              <a:t>برنامه ریزی و سازماندهی فعالیتهای بهبود</a:t>
            </a:r>
            <a:endParaRPr lang="fa-IR" sz="4000" dirty="0">
              <a:solidFill>
                <a:srgbClr val="FF0000"/>
              </a:solidFill>
              <a:cs typeface="B Titr" panose="00000700000000000000" pitchFamily="2" charset="-78"/>
            </a:endParaRPr>
          </a:p>
        </p:txBody>
      </p:sp>
      <p:sp>
        <p:nvSpPr>
          <p:cNvPr id="3" name="Content Placeholder 2"/>
          <p:cNvSpPr>
            <a:spLocks noGrp="1"/>
          </p:cNvSpPr>
          <p:nvPr>
            <p:ph idx="1"/>
          </p:nvPr>
        </p:nvSpPr>
        <p:spPr>
          <a:xfrm>
            <a:off x="602673" y="1537855"/>
            <a:ext cx="11045535" cy="4639108"/>
          </a:xfrm>
        </p:spPr>
        <p:txBody>
          <a:bodyPr>
            <a:normAutofit/>
          </a:bodyPr>
          <a:lstStyle/>
          <a:p>
            <a:pPr algn="just">
              <a:lnSpc>
                <a:spcPct val="150000"/>
              </a:lnSpc>
            </a:pPr>
            <a:r>
              <a:rPr lang="fa-IR" dirty="0"/>
              <a:t> </a:t>
            </a:r>
            <a:r>
              <a:rPr lang="fa-IR" b="1" dirty="0">
                <a:latin typeface="Calibri" panose="020F0502020204030204" pitchFamily="34" charset="0"/>
                <a:ea typeface="Calibri" panose="020F0502020204030204" pitchFamily="34" charset="0"/>
                <a:cs typeface="B Titr" panose="00000700000000000000" pitchFamily="2" charset="-78"/>
              </a:rPr>
              <a:t>ضمن تشکیل جلسات و هماهنگیهای لازم  با سرکار خانم مهندس پیروزبخت ریاست محترم سازمان ملی استاندارد کشور  و حضور و مشارکت تعدادی از مدیران ارشد  و معاونین سازمان ملی استاندارد کشور یک پروژه تحقیقاتی با مشارکت دانشگاه صنعتی اصفهان،پژوهشکده فولاد،سازمان ملی استاندارد و انجمن تولید کنندگان فولاد بمنظوربهبود و ارتقا روشها و فرآیندهای فعلی با الگو برداری از تجربیات سایر کشورها سازماندهی و برنامه ریزی گردید.</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694012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8308" y="365125"/>
            <a:ext cx="10335491" cy="1006475"/>
          </a:xfrm>
        </p:spPr>
        <p:txBody>
          <a:bodyPr>
            <a:normAutofit/>
          </a:bodyPr>
          <a:lstStyle/>
          <a:p>
            <a:pPr algn="r"/>
            <a:r>
              <a:rPr lang="fa-IR" sz="4000" dirty="0" smtClean="0">
                <a:solidFill>
                  <a:srgbClr val="FF0000"/>
                </a:solidFill>
                <a:cs typeface="B Titr" panose="00000700000000000000" pitchFamily="2" charset="-78"/>
              </a:rPr>
              <a:t>طرح پیشنهاد و ارائه راه حل</a:t>
            </a:r>
            <a:endParaRPr lang="fa-IR" sz="4000" dirty="0">
              <a:solidFill>
                <a:srgbClr val="FF0000"/>
              </a:solidFill>
              <a:cs typeface="B Titr" panose="00000700000000000000" pitchFamily="2" charset="-78"/>
            </a:endParaRPr>
          </a:p>
        </p:txBody>
      </p:sp>
      <p:sp>
        <p:nvSpPr>
          <p:cNvPr id="3" name="Content Placeholder 2"/>
          <p:cNvSpPr>
            <a:spLocks noGrp="1"/>
          </p:cNvSpPr>
          <p:nvPr>
            <p:ph idx="1"/>
          </p:nvPr>
        </p:nvSpPr>
        <p:spPr>
          <a:xfrm>
            <a:off x="561109" y="1205345"/>
            <a:ext cx="11191009" cy="5185063"/>
          </a:xfrm>
        </p:spPr>
        <p:txBody>
          <a:bodyPr>
            <a:noAutofit/>
          </a:bodyPr>
          <a:lstStyle/>
          <a:p>
            <a:pPr algn="just" defTabSz="457200">
              <a:lnSpc>
                <a:spcPct val="155000"/>
              </a:lnSpc>
              <a:spcAft>
                <a:spcPts val="1000"/>
              </a:spcAft>
              <a:tabLst>
                <a:tab pos="4672965" algn="l"/>
              </a:tabLst>
            </a:pPr>
            <a:r>
              <a:rPr lang="fa-IR" sz="2400" b="1" dirty="0">
                <a:latin typeface="Calibri" panose="020F0502020204030204" pitchFamily="34" charset="0"/>
                <a:ea typeface="Calibri" panose="020F0502020204030204" pitchFamily="34" charset="0"/>
                <a:cs typeface="B Titr" panose="00000700000000000000" pitchFamily="2" charset="-78"/>
              </a:rPr>
              <a:t>سازمان ملی استاندارد کشور با برخورداری از دانش،تجربه و تخصص خود در حوزه های بازرسی،ارزیابی وکنترل مرغوبیت فولاد و انجمن تولید کنندگان فولادبا برخورداری از تجربیات اعضا خود در امر صادرات فولاد، روشها و فرآیندهایی که در سایر کشورهای جهان نظیر اتحادیه اروپا، هند، تایلند،روسیه، اندونزی و ... مورد استفاده قرار می گیرند را مورد مطالعه قرار دادند. پس از انجام این مطالعات مشخص گردید که روشهای فعلی که در حال حاضر تحت عنوان بازرسی و کنترل کیفیت در مقصد (گمرکات) اجرا می شوند درکشورهای پیشرفته دنیا کمتر مورد استفاده  قرار می گیرندو امروزه عمدتا از ابزارها و رویکردهای دیگری که مبتنی بر تضمین کیفیت در مبدأ و محل  تولید کالا می باشد، استفاده می گردد . لذا با الگوبرداری از مدل های بین المللی یک مدل بومی تحت عنوان </a:t>
            </a:r>
            <a:r>
              <a:rPr lang="en-US" sz="2400" b="1" dirty="0">
                <a:latin typeface="Calibri" panose="020F0502020204030204" pitchFamily="34" charset="0"/>
                <a:ea typeface="Calibri" panose="020F0502020204030204" pitchFamily="34" charset="0"/>
                <a:cs typeface="B Titr" panose="00000700000000000000" pitchFamily="2" charset="-78"/>
              </a:rPr>
              <a:t>IR-Marking </a:t>
            </a:r>
            <a:r>
              <a:rPr lang="fa-IR" sz="2400" b="1" dirty="0">
                <a:latin typeface="Calibri" panose="020F0502020204030204" pitchFamily="34" charset="0"/>
                <a:ea typeface="Calibri" panose="020F0502020204030204" pitchFamily="34" charset="0"/>
                <a:cs typeface="B Titr" panose="00000700000000000000" pitchFamily="2" charset="-78"/>
              </a:rPr>
              <a:t> یا طرح جامع ارزیابی کیفی تولیدکنندگان داخلی و خارجی فولادها طراحی گردید .</a:t>
            </a:r>
          </a:p>
        </p:txBody>
      </p:sp>
      <p:sp>
        <p:nvSpPr>
          <p:cNvPr id="4" name="Footer Placeholder 3"/>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795613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a:solidFill>
                  <a:srgbClr val="FF0000"/>
                </a:solidFill>
                <a:cs typeface="B Titr" panose="00000700000000000000" pitchFamily="2" charset="-78"/>
              </a:rPr>
              <a:t>ارتقای روش(فرآیند) بازرسی محصولات فولادی</a:t>
            </a:r>
            <a:endParaRPr lang="en-US" sz="4000" dirty="0">
              <a:solidFill>
                <a:srgbClr val="FF0000"/>
              </a:solidFill>
              <a:cs typeface="B Titr" panose="00000700000000000000" pitchFamily="2" charset="-78"/>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577662"/>
              </p:ext>
            </p:extLst>
          </p:nvPr>
        </p:nvGraphicFramePr>
        <p:xfrm>
          <a:off x="680282" y="2828925"/>
          <a:ext cx="9613900" cy="3089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 name="Group 6"/>
          <p:cNvGrpSpPr/>
          <p:nvPr/>
        </p:nvGrpSpPr>
        <p:grpSpPr>
          <a:xfrm>
            <a:off x="1264227" y="2454116"/>
            <a:ext cx="8725593" cy="4084796"/>
            <a:chOff x="1524000" y="2437924"/>
            <a:chExt cx="8725593" cy="4084796"/>
          </a:xfrm>
        </p:grpSpPr>
        <p:sp>
          <p:nvSpPr>
            <p:cNvPr id="5" name="Rounded Rectangle 4"/>
            <p:cNvSpPr/>
            <p:nvPr/>
          </p:nvSpPr>
          <p:spPr>
            <a:xfrm>
              <a:off x="1524000" y="5181600"/>
              <a:ext cx="1752600" cy="1341120"/>
            </a:xfrm>
            <a:prstGeom prst="round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bg1"/>
                  </a:solidFill>
                  <a:cs typeface="B Titr" panose="00000700000000000000" pitchFamily="2" charset="-78"/>
                </a:rPr>
                <a:t>بازرسی کیفی</a:t>
              </a:r>
              <a:endParaRPr lang="en-US" sz="3200" b="1" dirty="0">
                <a:solidFill>
                  <a:schemeClr val="bg1"/>
                </a:solidFill>
                <a:cs typeface="B Titr" panose="00000700000000000000" pitchFamily="2" charset="-78"/>
              </a:endParaRPr>
            </a:p>
          </p:txBody>
        </p:sp>
        <p:sp>
          <p:nvSpPr>
            <p:cNvPr id="6" name="Rounded Rectangle 5"/>
            <p:cNvSpPr/>
            <p:nvPr/>
          </p:nvSpPr>
          <p:spPr>
            <a:xfrm>
              <a:off x="8283633" y="2437924"/>
              <a:ext cx="1965960" cy="1996440"/>
            </a:xfrm>
            <a:prstGeom prst="round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smtClean="0">
                  <a:solidFill>
                    <a:schemeClr val="bg1"/>
                  </a:solidFill>
                  <a:cs typeface="B Titr" panose="00000700000000000000" pitchFamily="2" charset="-78"/>
                </a:rPr>
                <a:t>ارزیابی انطباق محصول</a:t>
              </a:r>
              <a:endParaRPr lang="en-US" sz="3200" b="1" dirty="0">
                <a:solidFill>
                  <a:schemeClr val="bg1"/>
                </a:solidFill>
                <a:cs typeface="B Titr" panose="00000700000000000000" pitchFamily="2" charset="-78"/>
              </a:endParaRPr>
            </a:p>
          </p:txBody>
        </p:sp>
      </p:grpSp>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3727630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dirty="0" smtClean="0">
                <a:solidFill>
                  <a:srgbClr val="FF0000"/>
                </a:solidFill>
                <a:cs typeface="B Titr" panose="00000700000000000000" pitchFamily="2" charset="-78"/>
              </a:rPr>
              <a:t>ویژگیهای مدل جدید بومی</a:t>
            </a:r>
            <a:endParaRPr lang="fa-IR" sz="4000" dirty="0">
              <a:solidFill>
                <a:srgbClr val="FF0000"/>
              </a:solidFill>
              <a:cs typeface="B Titr" panose="00000700000000000000" pitchFamily="2" charset="-78"/>
            </a:endParaRPr>
          </a:p>
        </p:txBody>
      </p:sp>
      <p:sp>
        <p:nvSpPr>
          <p:cNvPr id="3" name="Content Placeholder 2"/>
          <p:cNvSpPr>
            <a:spLocks noGrp="1"/>
          </p:cNvSpPr>
          <p:nvPr>
            <p:ph idx="1"/>
          </p:nvPr>
        </p:nvSpPr>
        <p:spPr>
          <a:xfrm>
            <a:off x="384464" y="1825625"/>
            <a:ext cx="10969336" cy="4429702"/>
          </a:xfrm>
        </p:spPr>
        <p:txBody>
          <a:bodyPr>
            <a:normAutofit fontScale="92500"/>
          </a:bodyPr>
          <a:lstStyle/>
          <a:p>
            <a:pPr algn="just" defTabSz="457200">
              <a:lnSpc>
                <a:spcPct val="155000"/>
              </a:lnSpc>
              <a:spcAft>
                <a:spcPts val="1000"/>
              </a:spcAft>
              <a:tabLst>
                <a:tab pos="4672965" algn="l"/>
              </a:tabLst>
            </a:pPr>
            <a:r>
              <a:rPr lang="fa-IR" sz="3200" dirty="0"/>
              <a:t> </a:t>
            </a:r>
            <a:r>
              <a:rPr lang="fa-IR" sz="3200" b="1" dirty="0">
                <a:latin typeface="Calibri" panose="020F0502020204030204" pitchFamily="34" charset="0"/>
                <a:ea typeface="Calibri" panose="020F0502020204030204" pitchFamily="34" charset="0"/>
                <a:cs typeface="B Titr" panose="00000700000000000000" pitchFamily="2" charset="-78"/>
              </a:rPr>
              <a:t>از ویژگی این مدل و نمونه های  مشابه خارجی می توان به توجه ویژه آنها به طور همزمان و یکپارچه  به  جنبه های کیفیتی،ایمنی، زیست محیطی و بهداشتی محصولات فولادی نظیر فولادهای ساختمانی، محصولات پوشش دار نظیر ورقهای گالوانیزه، رنگی و قلع اندود اشاره نمود که با پیش بینی ساز و کارهای لازم  هم از حقوق مصرف کنندگان و هم  تولیدکنندگان داخلی  حمایت می کنند.</a:t>
            </a:r>
          </a:p>
          <a:p>
            <a:pPr marL="0" indent="0">
              <a:buNone/>
            </a:pPr>
            <a:r>
              <a:rPr lang="fa-IR" sz="3200" b="1" dirty="0" smtClean="0"/>
              <a:t> </a:t>
            </a:r>
          </a:p>
        </p:txBody>
      </p:sp>
      <p:sp>
        <p:nvSpPr>
          <p:cNvPr id="4" name="Footer Placeholder 3"/>
          <p:cNvSpPr>
            <a:spLocks noGrp="1"/>
          </p:cNvSpPr>
          <p:nvPr>
            <p:ph type="ftr" sz="quarter" idx="11"/>
          </p:nvPr>
        </p:nvSpPr>
        <p:spPr/>
        <p:txBody>
          <a:bodyPr/>
          <a:lstStyle/>
          <a:p>
            <a:endParaRPr lang="en-US" dirty="0"/>
          </a:p>
        </p:txBody>
      </p:sp>
      <p:grpSp>
        <p:nvGrpSpPr>
          <p:cNvPr id="5" name="Group 4"/>
          <p:cNvGrpSpPr/>
          <p:nvPr/>
        </p:nvGrpSpPr>
        <p:grpSpPr>
          <a:xfrm>
            <a:off x="4456204" y="5933064"/>
            <a:ext cx="3279592" cy="914400"/>
            <a:chOff x="4110076" y="5721784"/>
            <a:chExt cx="3279592" cy="91440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6543" y="5721784"/>
              <a:ext cx="1285875" cy="85725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418" y="5721784"/>
              <a:ext cx="857250" cy="85725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0076" y="5721784"/>
              <a:ext cx="1136467" cy="914400"/>
            </a:xfrm>
            <a:prstGeom prst="rect">
              <a:avLst/>
            </a:prstGeom>
          </p:spPr>
        </p:pic>
      </p:grpSp>
    </p:spTree>
    <p:extLst>
      <p:ext uri="{BB962C8B-B14F-4D97-AF65-F5344CB8AC3E}">
        <p14:creationId xmlns:p14="http://schemas.microsoft.com/office/powerpoint/2010/main" val="21773392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1193</Words>
  <Application>Microsoft Office PowerPoint</Application>
  <PresentationFormat>Widescreen</PresentationFormat>
  <Paragraphs>67</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Calibri Light</vt:lpstr>
      <vt:lpstr>B Titr</vt:lpstr>
      <vt:lpstr>Calibri</vt:lpstr>
      <vt:lpstr>Wingdings</vt:lpstr>
      <vt:lpstr>Arial</vt:lpstr>
      <vt:lpstr>Times New Roman</vt:lpstr>
      <vt:lpstr>Office Theme</vt:lpstr>
      <vt:lpstr>Quality Challenges of Iranian steel market  An introduction to  IR-MARKING model</vt:lpstr>
      <vt:lpstr> کارگاه آموزشی و میزگرد تخصصی   چالشهای فراروی بازار فولاد ایران  با رونمایی از مدلIR-MARKING   سازمان ملی استاندارد ایران انجمن تولیدکنندگان فولاد ایران دانشگاه صنعتی اصفهان-پژوهشکده فولاد             بهمن ماه 1395 </vt:lpstr>
      <vt:lpstr> تاریخچه موضوع وآسیب شناسی وضعیت موجود</vt:lpstr>
      <vt:lpstr>ویژگیهای بازرسی  انواع فولاد درمقصد</vt:lpstr>
      <vt:lpstr>PowerPoint Presentation</vt:lpstr>
      <vt:lpstr>برنامه ریزی و سازماندهی فعالیتهای بهبود</vt:lpstr>
      <vt:lpstr>طرح پیشنهاد و ارائه راه حل</vt:lpstr>
      <vt:lpstr>ارتقای روش(فرآیند) بازرسی محصولات فولادی</vt:lpstr>
      <vt:lpstr>ویژگیهای مدل جدید بومی</vt:lpstr>
      <vt:lpstr>ویژگیهای مدل جدید بومی</vt:lpstr>
      <vt:lpstr>مزایای روشها و مدلهای ارزیابی انطباق در مبدا</vt:lpstr>
      <vt:lpstr>مراحل بعدی پروژه</vt:lpstr>
      <vt:lpstr>مراحل انتهایی پروژه</vt:lpstr>
      <vt:lpstr>با تشکراز توجه شما </vt:lpstr>
    </vt:vector>
  </TitlesOfParts>
  <Company>Esfahan's Mobarakeh Steel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بازرسی کیفیت فولاد های وارداتی</dc:title>
  <dc:creator>Aliakbar Bateni</dc:creator>
  <cp:lastModifiedBy>User</cp:lastModifiedBy>
  <cp:revision>69</cp:revision>
  <dcterms:created xsi:type="dcterms:W3CDTF">2016-12-24T10:52:41Z</dcterms:created>
  <dcterms:modified xsi:type="dcterms:W3CDTF">2017-02-22T07:24:08Z</dcterms:modified>
</cp:coreProperties>
</file>